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72" r:id="rId3"/>
    <p:sldId id="273" r:id="rId4"/>
    <p:sldId id="274" r:id="rId5"/>
    <p:sldId id="275" r:id="rId6"/>
    <p:sldId id="276" r:id="rId7"/>
    <p:sldId id="259" r:id="rId8"/>
    <p:sldId id="285" r:id="rId9"/>
    <p:sldId id="284" r:id="rId10"/>
    <p:sldId id="279" r:id="rId11"/>
    <p:sldId id="280" r:id="rId12"/>
    <p:sldId id="281" r:id="rId13"/>
    <p:sldId id="282" r:id="rId14"/>
    <p:sldId id="283" r:id="rId15"/>
    <p:sldId id="286" r:id="rId16"/>
    <p:sldId id="291" r:id="rId17"/>
    <p:sldId id="292" r:id="rId18"/>
    <p:sldId id="293" r:id="rId19"/>
    <p:sldId id="294" r:id="rId20"/>
    <p:sldId id="257" r:id="rId21"/>
    <p:sldId id="277" r:id="rId22"/>
    <p:sldId id="258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4DE41-EA91-4ABE-BA78-2BF478792A35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176CE-15E1-4353-82F6-9A66DE78E77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176CE-15E1-4353-82F6-9A66DE78E775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86244-84DF-47C1-9C63-10D9CF1A4CFC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EAF9E-DD99-4F6B-86DF-D99CC9CE7A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86244-84DF-47C1-9C63-10D9CF1A4CFC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EAF9E-DD99-4F6B-86DF-D99CC9CE7A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86244-84DF-47C1-9C63-10D9CF1A4CFC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EAF9E-DD99-4F6B-86DF-D99CC9CE7A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86244-84DF-47C1-9C63-10D9CF1A4CFC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EAF9E-DD99-4F6B-86DF-D99CC9CE7A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86244-84DF-47C1-9C63-10D9CF1A4CFC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EAF9E-DD99-4F6B-86DF-D99CC9CE7A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86244-84DF-47C1-9C63-10D9CF1A4CFC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EAF9E-DD99-4F6B-86DF-D99CC9CE7A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86244-84DF-47C1-9C63-10D9CF1A4CFC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EAF9E-DD99-4F6B-86DF-D99CC9CE7A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86244-84DF-47C1-9C63-10D9CF1A4CFC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EAF9E-DD99-4F6B-86DF-D99CC9CE7A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86244-84DF-47C1-9C63-10D9CF1A4CFC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EAF9E-DD99-4F6B-86DF-D99CC9CE7A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86244-84DF-47C1-9C63-10D9CF1A4CFC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EAF9E-DD99-4F6B-86DF-D99CC9CE7A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86244-84DF-47C1-9C63-10D9CF1A4CFC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EAF9E-DD99-4F6B-86DF-D99CC9CE7A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86244-84DF-47C1-9C63-10D9CF1A4CFC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EAF9E-DD99-4F6B-86DF-D99CC9CE7AA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38.jpeg"/><Relationship Id="rId7" Type="http://schemas.openxmlformats.org/officeDocument/2006/relationships/image" Target="../media/image40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g"/><Relationship Id="rId9" Type="http://schemas.openxmlformats.org/officeDocument/2006/relationships/image" Target="../media/image4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se.green.edu.bd/sti-2020/" TargetMode="External"/><Relationship Id="rId2" Type="http://schemas.openxmlformats.org/officeDocument/2006/relationships/hyperlink" Target="https://fse.green.edu.bd/sti-2019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i.green.edu.bd/2023/" TargetMode="External"/><Relationship Id="rId5" Type="http://schemas.openxmlformats.org/officeDocument/2006/relationships/hyperlink" Target="https://fse.green.edu.bd/sti-2022/" TargetMode="External"/><Relationship Id="rId4" Type="http://schemas.openxmlformats.org/officeDocument/2006/relationships/hyperlink" Target="https://fse.green.edu.bd/sti-2021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52052" y="3117504"/>
                <a:ext cx="12192000" cy="907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600" b="1" i="1" cap="all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1" i="0" cap="all" smtClean="0">
                            <a:effectLst/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  <m:sup>
                        <m:r>
                          <a:rPr lang="en-US" sz="2600" b="1" i="1" cap="all" smtClean="0">
                            <a:effectLst/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2600" b="1" cap="all" dirty="0">
                    <a:latin typeface="Source Sans Pro" panose="020B0503030403020204" pitchFamily="34" charset="0"/>
                  </a:rPr>
                  <a:t> </a:t>
                </a:r>
                <a:r>
                  <a:rPr lang="en-US" sz="2600" i="0" cap="all" dirty="0">
                    <a:effectLst/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INTERNATIONAL CONFERENCE ON SUSTAINABLE TECHNOLOGIES </a:t>
                </a:r>
              </a:p>
              <a:p>
                <a:r>
                  <a:rPr lang="en-US" sz="2600" i="0" cap="all" dirty="0">
                    <a:effectLst/>
                    <a:latin typeface="Cascadia Mono SemiBold" panose="020B0609020000020004" pitchFamily="49" charset="0"/>
                    <a:ea typeface="Cascadia Mono SemiBold" panose="020B0609020000020004" pitchFamily="49" charset="0"/>
                    <a:cs typeface="Cascadia Mono SemiBold" panose="020B0609020000020004" pitchFamily="49" charset="0"/>
                  </a:rPr>
                  <a:t>FOR INDUSTRY 5.0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52" y="3117504"/>
                <a:ext cx="12192000" cy="907621"/>
              </a:xfrm>
              <a:prstGeom prst="rect">
                <a:avLst/>
              </a:prstGeom>
              <a:blipFill rotWithShape="1">
                <a:blip r:embed="rId5"/>
                <a:stretch>
                  <a:fillRect l="-4" t="-32" r="4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68" y="301534"/>
            <a:ext cx="985683" cy="9856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85568" y="1374086"/>
            <a:ext cx="169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STI-2024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2052" y="5633136"/>
            <a:ext cx="5043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Presenter-</a:t>
            </a:r>
          </a:p>
          <a:p>
            <a:r>
              <a:rPr lang="en-US" dirty="0"/>
              <a:t>Prof. Dr. </a:t>
            </a:r>
            <a:r>
              <a:rPr lang="en-US" i="0" dirty="0">
                <a:solidFill>
                  <a:srgbClr val="091E3E"/>
                </a:solidFill>
                <a:effectLst/>
                <a:highlight>
                  <a:srgbClr val="FFFFFF"/>
                </a:highlight>
              </a:rPr>
              <a:t>Md. Saiful Azad</a:t>
            </a:r>
            <a:endParaRPr lang="en-US" dirty="0"/>
          </a:p>
          <a:p>
            <a:r>
              <a:rPr lang="en-US" dirty="0"/>
              <a:t>Organizing Chair, STI-2024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1028700" y="-372146"/>
            <a:ext cx="2057400" cy="7533267"/>
            <a:chOff x="0" y="0"/>
            <a:chExt cx="812800" cy="2976105"/>
          </a:xfrm>
        </p:grpSpPr>
        <p:sp>
          <p:nvSpPr>
            <p:cNvPr id="2" name="Freeform 6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3" name="TextBox 7"/>
            <p:cNvSpPr txBox="1"/>
            <p:nvPr>
              <p:custDataLst>
                <p:tags r:id="rId3"/>
              </p:custDataLst>
            </p:nvPr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sp>
        <p:nvSpPr>
          <p:cNvPr id="8" name="Freeform 8"/>
          <p:cNvSpPr/>
          <p:nvPr>
            <p:custDataLst>
              <p:tags r:id="rId1"/>
            </p:custDataLst>
          </p:nvPr>
        </p:nvSpPr>
        <p:spPr>
          <a:xfrm>
            <a:off x="10465944" y="5798542"/>
            <a:ext cx="2537714" cy="1388821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-1028700" y="-372146"/>
            <a:ext cx="2057400" cy="7533267"/>
            <a:chOff x="0" y="0"/>
            <a:chExt cx="812800" cy="2976105"/>
          </a:xfrm>
        </p:grpSpPr>
        <p:sp>
          <p:nvSpPr>
            <p:cNvPr id="3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58" y="0"/>
            <a:ext cx="860288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-1028700" y="-372146"/>
            <a:ext cx="2057400" cy="7533267"/>
            <a:chOff x="0" y="0"/>
            <a:chExt cx="812800" cy="2976105"/>
          </a:xfrm>
        </p:grpSpPr>
        <p:sp>
          <p:nvSpPr>
            <p:cNvPr id="3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8899" y="0"/>
            <a:ext cx="859420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-1028700" y="-372146"/>
            <a:ext cx="2057400" cy="7533267"/>
            <a:chOff x="0" y="0"/>
            <a:chExt cx="812800" cy="2976105"/>
          </a:xfrm>
        </p:grpSpPr>
        <p:sp>
          <p:nvSpPr>
            <p:cNvPr id="3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8899" y="0"/>
            <a:ext cx="859420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-1028700" y="-372146"/>
            <a:ext cx="2057400" cy="7533267"/>
            <a:chOff x="0" y="0"/>
            <a:chExt cx="812800" cy="2976105"/>
          </a:xfrm>
        </p:grpSpPr>
        <p:sp>
          <p:nvSpPr>
            <p:cNvPr id="3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3239" y="0"/>
            <a:ext cx="858552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-1028700" y="-372146"/>
            <a:ext cx="2057400" cy="7533267"/>
            <a:chOff x="0" y="0"/>
            <a:chExt cx="812800" cy="2976105"/>
          </a:xfrm>
        </p:grpSpPr>
        <p:sp>
          <p:nvSpPr>
            <p:cNvPr id="3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8899" y="0"/>
            <a:ext cx="859420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6"/>
          <p:cNvSpPr txBox="1"/>
          <p:nvPr/>
        </p:nvSpPr>
        <p:spPr>
          <a:xfrm>
            <a:off x="1269268" y="128263"/>
            <a:ext cx="9987193" cy="629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05"/>
              </a:lnSpc>
              <a:spcBef>
                <a:spcPct val="0"/>
              </a:spcBef>
            </a:pPr>
            <a:r>
              <a:rPr lang="en-US" sz="3845" spc="377" dirty="0">
                <a:solidFill>
                  <a:srgbClr val="231F2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dec Pro ExtraBold"/>
              </a:rPr>
              <a:t>Keynote Speakers of STI-2019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-1028700" y="-372146"/>
            <a:ext cx="2057400" cy="7533267"/>
            <a:chOff x="0" y="0"/>
            <a:chExt cx="812800" cy="2976105"/>
          </a:xfrm>
        </p:grpSpPr>
        <p:sp>
          <p:nvSpPr>
            <p:cNvPr id="3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415939" y="1566715"/>
            <a:ext cx="413692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Muhammad H. Rashid </a:t>
            </a:r>
            <a:r>
              <a:rPr lang="en-US" sz="1400" dirty="0"/>
              <a:t>(IEEE Fellow)</a:t>
            </a:r>
            <a:br>
              <a:rPr lang="en-US" sz="1400" dirty="0"/>
            </a:br>
            <a:r>
              <a:rPr lang="en-US" sz="1400" dirty="0"/>
              <a:t>Professor, Electrical Engineering, </a:t>
            </a:r>
            <a:br>
              <a:rPr lang="en-US" sz="1400" dirty="0"/>
            </a:br>
            <a:r>
              <a:rPr lang="en-US" sz="1400" dirty="0"/>
              <a:t>Florida Polytechnic University, USA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15939" y="4807614"/>
            <a:ext cx="48767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Md </a:t>
            </a:r>
            <a:r>
              <a:rPr lang="en-US" dirty="0" err="1"/>
              <a:t>Atiqur</a:t>
            </a:r>
            <a:r>
              <a:rPr lang="en-US" dirty="0"/>
              <a:t> Rahman Ahad</a:t>
            </a:r>
            <a:r>
              <a:rPr lang="en-US" sz="1400" dirty="0"/>
              <a:t>(Senior Member,</a:t>
            </a:r>
          </a:p>
          <a:p>
            <a:r>
              <a:rPr lang="en-US" sz="1400" dirty="0"/>
              <a:t> IEEE)</a:t>
            </a:r>
            <a:br>
              <a:rPr lang="en-US" sz="1400" dirty="0"/>
            </a:br>
            <a:r>
              <a:rPr lang="en-US" sz="1400" dirty="0"/>
              <a:t>Osaka University, Japan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87658D-89B4-AAED-003B-2C20D46A2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812" y="1416559"/>
            <a:ext cx="970183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B094EE-425C-FF9B-A55D-48D43A98BD29}"/>
              </a:ext>
            </a:extLst>
          </p:cNvPr>
          <p:cNvSpPr txBox="1"/>
          <p:nvPr/>
        </p:nvSpPr>
        <p:spPr>
          <a:xfrm>
            <a:off x="2420128" y="3130135"/>
            <a:ext cx="41295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Sajal K. Das </a:t>
            </a:r>
            <a:r>
              <a:rPr lang="en-US" sz="1400" dirty="0"/>
              <a:t>(IEEE Fellow)</a:t>
            </a:r>
            <a:br>
              <a:rPr lang="en-US" sz="1400" dirty="0"/>
            </a:br>
            <a:r>
              <a:rPr lang="en-US" sz="1400" dirty="0"/>
              <a:t>Missouri University of Science and Technology, </a:t>
            </a:r>
          </a:p>
          <a:p>
            <a:r>
              <a:rPr lang="en-US" sz="1400" dirty="0"/>
              <a:t>USA</a:t>
            </a: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D8F4BB-240C-5E07-9218-A0E2919FE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812" y="3024280"/>
            <a:ext cx="869758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26A16F-6290-26EA-4652-89C9816147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r="2063"/>
          <a:stretch/>
        </p:blipFill>
        <p:spPr>
          <a:xfrm>
            <a:off x="1334812" y="4693559"/>
            <a:ext cx="970183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EEECBA-3A20-BA3E-C1D9-5ACF4FD04176}"/>
              </a:ext>
            </a:extLst>
          </p:cNvPr>
          <p:cNvSpPr txBox="1"/>
          <p:nvPr/>
        </p:nvSpPr>
        <p:spPr>
          <a:xfrm>
            <a:off x="7714461" y="1782159"/>
            <a:ext cx="3569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Celia Shahnaz</a:t>
            </a:r>
            <a:r>
              <a:rPr lang="en-US" sz="1400" dirty="0"/>
              <a:t>(Chair, IEEE BDS)</a:t>
            </a:r>
            <a:br>
              <a:rPr lang="en-US" sz="1400" dirty="0"/>
            </a:br>
            <a:r>
              <a:rPr lang="en-US" sz="1400" dirty="0"/>
              <a:t>Professor, BUET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A08276-92F5-3ECA-2BBD-CFFAD8B77F74}"/>
              </a:ext>
            </a:extLst>
          </p:cNvPr>
          <p:cNvSpPr txBox="1"/>
          <p:nvPr/>
        </p:nvSpPr>
        <p:spPr>
          <a:xfrm>
            <a:off x="7733375" y="3491124"/>
            <a:ext cx="4697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Reduan</a:t>
            </a:r>
            <a:r>
              <a:rPr lang="en-US" dirty="0"/>
              <a:t> Hasan Khan, PhD</a:t>
            </a:r>
            <a:r>
              <a:rPr lang="en-US" sz="1400" dirty="0"/>
              <a:t>(Senior Member, IEEE)</a:t>
            </a:r>
            <a:br>
              <a:rPr lang="en-US" sz="1400" dirty="0"/>
            </a:br>
            <a:r>
              <a:rPr lang="en-US" sz="1400" dirty="0"/>
              <a:t>Head of IoT &amp; ICT, Grameenphone Ltd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3EEDE4-6446-4500-C8A9-A4D98E1C86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2" r="6172"/>
          <a:stretch/>
        </p:blipFill>
        <p:spPr>
          <a:xfrm>
            <a:off x="6656434" y="1568582"/>
            <a:ext cx="970183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09CA93-4EE0-6780-D686-028406707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" r="3022"/>
          <a:stretch/>
        </p:blipFill>
        <p:spPr>
          <a:xfrm>
            <a:off x="6656434" y="3316667"/>
            <a:ext cx="970183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7" name="Group 10">
            <a:extLst>
              <a:ext uri="{FF2B5EF4-FFF2-40B4-BE49-F238E27FC236}">
                <a16:creationId xmlns:a16="http://schemas.microsoft.com/office/drawing/2014/main" id="{1E0A2F9C-FA51-E8A0-63D5-518CB5CC87C5}"/>
              </a:ext>
            </a:extLst>
          </p:cNvPr>
          <p:cNvGrpSpPr/>
          <p:nvPr/>
        </p:nvGrpSpPr>
        <p:grpSpPr>
          <a:xfrm>
            <a:off x="6096000" y="1314601"/>
            <a:ext cx="51839" cy="5016061"/>
            <a:chOff x="0" y="0"/>
            <a:chExt cx="12543" cy="1221339"/>
          </a:xfrm>
        </p:grpSpPr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8E0A560D-DE38-150C-D3EB-439B4D0D5F9F}"/>
                </a:ext>
              </a:extLst>
            </p:cNvPr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0C18D39C-FCAA-2B40-9612-7296C50A55BC}"/>
                </a:ext>
              </a:extLst>
            </p:cNvPr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6"/>
          <p:cNvSpPr txBox="1"/>
          <p:nvPr/>
        </p:nvSpPr>
        <p:spPr>
          <a:xfrm>
            <a:off x="1269268" y="128263"/>
            <a:ext cx="9987193" cy="629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05"/>
              </a:lnSpc>
              <a:spcBef>
                <a:spcPct val="0"/>
              </a:spcBef>
            </a:pPr>
            <a:r>
              <a:rPr lang="en-US" sz="3845" spc="377" dirty="0">
                <a:solidFill>
                  <a:srgbClr val="231F2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dec Pro ExtraBold"/>
              </a:rPr>
              <a:t>Keynote Speakers of STI-2020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-1028700" y="-372146"/>
            <a:ext cx="2057400" cy="7533267"/>
            <a:chOff x="0" y="0"/>
            <a:chExt cx="812800" cy="2976105"/>
          </a:xfrm>
        </p:grpSpPr>
        <p:sp>
          <p:nvSpPr>
            <p:cNvPr id="3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415939" y="1566715"/>
            <a:ext cx="4136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Rajkumar </a:t>
            </a:r>
            <a:r>
              <a:rPr lang="en-US" dirty="0" err="1"/>
              <a:t>Buyya</a:t>
            </a:r>
            <a:r>
              <a:rPr lang="en-US" dirty="0"/>
              <a:t> </a:t>
            </a:r>
            <a:r>
              <a:rPr lang="en-US" sz="1400" dirty="0"/>
              <a:t>(IEEE Fellow)</a:t>
            </a:r>
            <a:br>
              <a:rPr lang="en-US" sz="1400" dirty="0"/>
            </a:br>
            <a:r>
              <a:rPr lang="en-US" sz="1400" dirty="0"/>
              <a:t>University of Melbourne Australia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15940" y="4799414"/>
            <a:ext cx="3518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Vincent Wong </a:t>
            </a:r>
            <a:r>
              <a:rPr lang="en-US" sz="1400" dirty="0"/>
              <a:t>(IEEE Fellow)</a:t>
            </a:r>
            <a:br>
              <a:rPr lang="en-US" sz="1400" dirty="0"/>
            </a:br>
            <a:r>
              <a:rPr lang="en-US" sz="1400" dirty="0"/>
              <a:t>University of British Columbia, Canada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87658D-89B4-AAED-003B-2C20D46A2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r="2063"/>
          <a:stretch/>
        </p:blipFill>
        <p:spPr>
          <a:xfrm>
            <a:off x="1334812" y="1416559"/>
            <a:ext cx="970183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B094EE-425C-FF9B-A55D-48D43A98BD29}"/>
              </a:ext>
            </a:extLst>
          </p:cNvPr>
          <p:cNvSpPr txBox="1"/>
          <p:nvPr/>
        </p:nvSpPr>
        <p:spPr>
          <a:xfrm>
            <a:off x="2315516" y="3130135"/>
            <a:ext cx="4129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Claudio A. </a:t>
            </a:r>
            <a:r>
              <a:rPr lang="en-US" dirty="0" err="1"/>
              <a:t>Canizares</a:t>
            </a:r>
            <a:r>
              <a:rPr lang="en-US" dirty="0"/>
              <a:t> </a:t>
            </a:r>
            <a:r>
              <a:rPr lang="en-US" sz="1400" dirty="0"/>
              <a:t>(IEEE Fellow)</a:t>
            </a:r>
            <a:br>
              <a:rPr lang="en-US" sz="1400" dirty="0"/>
            </a:br>
            <a:r>
              <a:rPr lang="en-US" sz="1400" dirty="0"/>
              <a:t>University of Waterloo, Canada</a:t>
            </a: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D8F4BB-240C-5E07-9218-A0E2919FE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88" b="11288"/>
          <a:stretch/>
        </p:blipFill>
        <p:spPr>
          <a:xfrm>
            <a:off x="1334812" y="3024280"/>
            <a:ext cx="869758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26A16F-6290-26EA-4652-89C981614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6" b="15296"/>
          <a:stretch/>
        </p:blipFill>
        <p:spPr>
          <a:xfrm>
            <a:off x="1284599" y="4585835"/>
            <a:ext cx="970183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EEECBA-3A20-BA3E-C1D9-5ACF4FD04176}"/>
              </a:ext>
            </a:extLst>
          </p:cNvPr>
          <p:cNvSpPr txBox="1"/>
          <p:nvPr/>
        </p:nvSpPr>
        <p:spPr>
          <a:xfrm>
            <a:off x="7713739" y="1630136"/>
            <a:ext cx="3569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Hu</a:t>
            </a:r>
            <a:r>
              <a:rPr lang="en-US" dirty="0"/>
              <a:t>ssein </a:t>
            </a:r>
            <a:r>
              <a:rPr lang="en-US" dirty="0" err="1"/>
              <a:t>Abbass</a:t>
            </a:r>
            <a:r>
              <a:rPr lang="en-US" dirty="0"/>
              <a:t> </a:t>
            </a:r>
            <a:r>
              <a:rPr lang="en-US" sz="1400" dirty="0"/>
              <a:t>(IEEE Fellow)</a:t>
            </a:r>
            <a:br>
              <a:rPr lang="en-US" sz="1400" dirty="0"/>
            </a:br>
            <a:r>
              <a:rPr lang="en-US" sz="1400" dirty="0"/>
              <a:t>University of New South Wales, Australia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A08276-92F5-3ECA-2BBD-CFFAD8B77F74}"/>
              </a:ext>
            </a:extLst>
          </p:cNvPr>
          <p:cNvSpPr txBox="1"/>
          <p:nvPr/>
        </p:nvSpPr>
        <p:spPr>
          <a:xfrm>
            <a:off x="7737563" y="3186240"/>
            <a:ext cx="4697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Sushmita Mitra </a:t>
            </a:r>
            <a:r>
              <a:rPr lang="en-US" sz="1400" dirty="0"/>
              <a:t>(IEEE Fellow)</a:t>
            </a:r>
            <a:br>
              <a:rPr lang="en-US" sz="1400" dirty="0"/>
            </a:br>
            <a:r>
              <a:rPr lang="en-US" sz="1400" dirty="0"/>
              <a:t>Indian Statistical Institute, Kolkata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3EEDE4-6446-4500-C8A9-A4D98E1C8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9" b="12749"/>
          <a:stretch/>
        </p:blipFill>
        <p:spPr>
          <a:xfrm>
            <a:off x="6656434" y="1416559"/>
            <a:ext cx="970183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09CA93-4EE0-6780-D686-028406707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" r="358"/>
          <a:stretch/>
        </p:blipFill>
        <p:spPr>
          <a:xfrm>
            <a:off x="6656434" y="2972661"/>
            <a:ext cx="970183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7" name="Group 10">
            <a:extLst>
              <a:ext uri="{FF2B5EF4-FFF2-40B4-BE49-F238E27FC236}">
                <a16:creationId xmlns:a16="http://schemas.microsoft.com/office/drawing/2014/main" id="{1E0A2F9C-FA51-E8A0-63D5-518CB5CC87C5}"/>
              </a:ext>
            </a:extLst>
          </p:cNvPr>
          <p:cNvGrpSpPr/>
          <p:nvPr/>
        </p:nvGrpSpPr>
        <p:grpSpPr>
          <a:xfrm>
            <a:off x="6096000" y="1314601"/>
            <a:ext cx="51839" cy="5016061"/>
            <a:chOff x="0" y="0"/>
            <a:chExt cx="12543" cy="1221339"/>
          </a:xfrm>
        </p:grpSpPr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8E0A560D-DE38-150C-D3EB-439B4D0D5F9F}"/>
                </a:ext>
              </a:extLst>
            </p:cNvPr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0C18D39C-FCAA-2B40-9612-7296C50A55BC}"/>
                </a:ext>
              </a:extLst>
            </p:cNvPr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D8D76E1-1E87-9A6F-A9C9-479FE2C2967E}"/>
              </a:ext>
            </a:extLst>
          </p:cNvPr>
          <p:cNvSpPr txBox="1"/>
          <p:nvPr/>
        </p:nvSpPr>
        <p:spPr>
          <a:xfrm>
            <a:off x="7737563" y="4799414"/>
            <a:ext cx="4697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Md. </a:t>
            </a:r>
            <a:r>
              <a:rPr lang="en-US" dirty="0" err="1"/>
              <a:t>Rabiul</a:t>
            </a:r>
            <a:r>
              <a:rPr lang="en-US" dirty="0"/>
              <a:t> Islam </a:t>
            </a:r>
            <a:r>
              <a:rPr lang="en-US" sz="1400" dirty="0"/>
              <a:t>(Senior Member, IEEE)</a:t>
            </a:r>
            <a:br>
              <a:rPr lang="en-US" sz="1400" dirty="0"/>
            </a:br>
            <a:r>
              <a:rPr lang="en-US" sz="1400" dirty="0"/>
              <a:t>University of Wollongong, Australia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1686EA-ACB3-502D-9525-D0F6F87149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r="2063"/>
          <a:stretch/>
        </p:blipFill>
        <p:spPr>
          <a:xfrm>
            <a:off x="6656434" y="4585835"/>
            <a:ext cx="970183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4106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6"/>
          <p:cNvSpPr txBox="1"/>
          <p:nvPr/>
        </p:nvSpPr>
        <p:spPr>
          <a:xfrm>
            <a:off x="1269268" y="128263"/>
            <a:ext cx="9987193" cy="629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05"/>
              </a:lnSpc>
              <a:spcBef>
                <a:spcPct val="0"/>
              </a:spcBef>
            </a:pPr>
            <a:r>
              <a:rPr lang="en-US" sz="3845" spc="377" dirty="0">
                <a:solidFill>
                  <a:srgbClr val="231F2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dec Pro ExtraBold"/>
              </a:rPr>
              <a:t>Keynote Speakers of STI-2021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-1028700" y="-372146"/>
            <a:ext cx="2057400" cy="7533267"/>
            <a:chOff x="0" y="0"/>
            <a:chExt cx="812800" cy="2976105"/>
          </a:xfrm>
        </p:grpSpPr>
        <p:sp>
          <p:nvSpPr>
            <p:cNvPr id="3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415940" y="1566715"/>
            <a:ext cx="3628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Tarek </a:t>
            </a:r>
            <a:r>
              <a:rPr lang="en-US" dirty="0" err="1"/>
              <a:t>Abdelzaher</a:t>
            </a:r>
            <a:r>
              <a:rPr lang="en-US" dirty="0"/>
              <a:t> </a:t>
            </a:r>
            <a:r>
              <a:rPr lang="en-US" sz="1400" dirty="0"/>
              <a:t>(IEEE Fellow)</a:t>
            </a:r>
            <a:br>
              <a:rPr lang="en-US" sz="1400" dirty="0"/>
            </a:br>
            <a:r>
              <a:rPr lang="en-US" sz="1400" dirty="0"/>
              <a:t>University of </a:t>
            </a:r>
            <a:r>
              <a:rPr lang="en-US" sz="1400" dirty="0" err="1"/>
              <a:t>Illionois</a:t>
            </a:r>
            <a:r>
              <a:rPr lang="en-US" sz="1400" dirty="0"/>
              <a:t>, Urbana Champaign, USA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66150" y="4214639"/>
            <a:ext cx="3518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Giancarlo </a:t>
            </a:r>
            <a:r>
              <a:rPr lang="en-US" dirty="0" err="1"/>
              <a:t>Fortino</a:t>
            </a:r>
            <a:r>
              <a:rPr lang="en-US" dirty="0"/>
              <a:t> </a:t>
            </a:r>
            <a:r>
              <a:rPr lang="en-US" sz="1400" dirty="0"/>
              <a:t>(IEEE Fellow)</a:t>
            </a:r>
            <a:br>
              <a:rPr lang="en-US" sz="1400" dirty="0"/>
            </a:br>
            <a:r>
              <a:rPr lang="en-US" sz="1400" dirty="0"/>
              <a:t>University of Calabria, Italy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87658D-89B4-AAED-003B-2C20D46A2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10937"/>
          <a:stretch/>
        </p:blipFill>
        <p:spPr>
          <a:xfrm>
            <a:off x="1334812" y="1416559"/>
            <a:ext cx="970183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B094EE-425C-FF9B-A55D-48D43A98BD29}"/>
              </a:ext>
            </a:extLst>
          </p:cNvPr>
          <p:cNvSpPr txBox="1"/>
          <p:nvPr/>
        </p:nvSpPr>
        <p:spPr>
          <a:xfrm>
            <a:off x="2315513" y="2871788"/>
            <a:ext cx="4129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Amit K. Gupta </a:t>
            </a:r>
            <a:r>
              <a:rPr lang="en-US" sz="1400" dirty="0"/>
              <a:t>(IEEE IET IES)</a:t>
            </a:r>
            <a:br>
              <a:rPr lang="en-US" sz="1400" dirty="0"/>
            </a:br>
            <a:r>
              <a:rPr lang="en-US" sz="1400" dirty="0"/>
              <a:t>Head of Rols-Royce Electrical Singapore</a:t>
            </a: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D8F4BB-240C-5E07-9218-A0E2919FE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88" b="11288"/>
          <a:stretch/>
        </p:blipFill>
        <p:spPr>
          <a:xfrm>
            <a:off x="1334809" y="2712129"/>
            <a:ext cx="869758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26A16F-6290-26EA-4652-89C981614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1" b="8571"/>
          <a:stretch/>
        </p:blipFill>
        <p:spPr>
          <a:xfrm>
            <a:off x="1334809" y="4001060"/>
            <a:ext cx="970183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EEECBA-3A20-BA3E-C1D9-5ACF4FD04176}"/>
              </a:ext>
            </a:extLst>
          </p:cNvPr>
          <p:cNvSpPr txBox="1"/>
          <p:nvPr/>
        </p:nvSpPr>
        <p:spPr>
          <a:xfrm>
            <a:off x="7709552" y="1630136"/>
            <a:ext cx="3569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Ai-Chun Pang </a:t>
            </a:r>
            <a:r>
              <a:rPr lang="en-US" sz="1400" dirty="0"/>
              <a:t>(IEEE Fellow)</a:t>
            </a:r>
            <a:br>
              <a:rPr lang="en-US" sz="1400" dirty="0"/>
            </a:br>
            <a:r>
              <a:rPr lang="en-US" sz="1400" dirty="0"/>
              <a:t>National Taiwan University, Taiwan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A08276-92F5-3ECA-2BBD-CFFAD8B77F74}"/>
              </a:ext>
            </a:extLst>
          </p:cNvPr>
          <p:cNvSpPr txBox="1"/>
          <p:nvPr/>
        </p:nvSpPr>
        <p:spPr>
          <a:xfrm>
            <a:off x="7737563" y="2948271"/>
            <a:ext cx="4697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M. Ashraful Alam </a:t>
            </a:r>
            <a:r>
              <a:rPr lang="en-US" sz="1400" dirty="0"/>
              <a:t>(IEEE Fellow)</a:t>
            </a:r>
            <a:br>
              <a:rPr lang="en-US" sz="1400" dirty="0"/>
            </a:br>
            <a:r>
              <a:rPr lang="en-US" sz="1400" dirty="0" err="1"/>
              <a:t>Pudue</a:t>
            </a:r>
            <a:r>
              <a:rPr lang="en-US" sz="1400" dirty="0"/>
              <a:t> University, USA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3EEDE4-6446-4500-C8A9-A4D98E1C8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7" b="8237"/>
          <a:stretch/>
        </p:blipFill>
        <p:spPr>
          <a:xfrm>
            <a:off x="6652247" y="1416559"/>
            <a:ext cx="970183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09CA93-4EE0-6780-D686-028406707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2" b="15232"/>
          <a:stretch/>
        </p:blipFill>
        <p:spPr>
          <a:xfrm>
            <a:off x="6656434" y="2734692"/>
            <a:ext cx="970183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7" name="Group 10">
            <a:extLst>
              <a:ext uri="{FF2B5EF4-FFF2-40B4-BE49-F238E27FC236}">
                <a16:creationId xmlns:a16="http://schemas.microsoft.com/office/drawing/2014/main" id="{1E0A2F9C-FA51-E8A0-63D5-518CB5CC87C5}"/>
              </a:ext>
            </a:extLst>
          </p:cNvPr>
          <p:cNvGrpSpPr/>
          <p:nvPr/>
        </p:nvGrpSpPr>
        <p:grpSpPr>
          <a:xfrm>
            <a:off x="6096000" y="1314601"/>
            <a:ext cx="51839" cy="5016061"/>
            <a:chOff x="0" y="0"/>
            <a:chExt cx="12543" cy="1221339"/>
          </a:xfrm>
        </p:grpSpPr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8E0A560D-DE38-150C-D3EB-439B4D0D5F9F}"/>
                </a:ext>
              </a:extLst>
            </p:cNvPr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0C18D39C-FCAA-2B40-9612-7296C50A55BC}"/>
                </a:ext>
              </a:extLst>
            </p:cNvPr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FD35AD8-6480-6426-15C2-E6FA9C8FBDE8}"/>
              </a:ext>
            </a:extLst>
          </p:cNvPr>
          <p:cNvSpPr txBox="1"/>
          <p:nvPr/>
        </p:nvSpPr>
        <p:spPr>
          <a:xfrm>
            <a:off x="2392114" y="5597766"/>
            <a:ext cx="3569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Hu</a:t>
            </a:r>
            <a:r>
              <a:rPr lang="en-US" dirty="0"/>
              <a:t>ssein </a:t>
            </a:r>
            <a:r>
              <a:rPr lang="en-US" dirty="0" err="1"/>
              <a:t>Abbass</a:t>
            </a:r>
            <a:r>
              <a:rPr lang="en-US" dirty="0"/>
              <a:t> </a:t>
            </a:r>
            <a:r>
              <a:rPr lang="en-US" sz="1400" dirty="0"/>
              <a:t>(IEEE Fellow)</a:t>
            </a:r>
            <a:br>
              <a:rPr lang="en-US" sz="1400" dirty="0"/>
            </a:br>
            <a:r>
              <a:rPr lang="en-US" sz="1400" dirty="0"/>
              <a:t>University of New South Wales, Australia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9F4A586-E37E-F772-D244-2E5D76776C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9" b="12749"/>
          <a:stretch/>
        </p:blipFill>
        <p:spPr>
          <a:xfrm>
            <a:off x="1334809" y="5384189"/>
            <a:ext cx="970183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49173A8-AF7F-0D1A-53CE-E7CFC0E42918}"/>
              </a:ext>
            </a:extLst>
          </p:cNvPr>
          <p:cNvSpPr txBox="1"/>
          <p:nvPr/>
        </p:nvSpPr>
        <p:spPr>
          <a:xfrm>
            <a:off x="7737563" y="4111578"/>
            <a:ext cx="41295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Sajal K. Das </a:t>
            </a:r>
            <a:r>
              <a:rPr lang="en-US" sz="1400" dirty="0"/>
              <a:t>(IEEE Fellow)</a:t>
            </a:r>
            <a:br>
              <a:rPr lang="en-US" sz="1400" dirty="0"/>
            </a:br>
            <a:r>
              <a:rPr lang="en-US" sz="1400" dirty="0"/>
              <a:t>Missouri University of Science and Technology, </a:t>
            </a:r>
          </a:p>
          <a:p>
            <a:r>
              <a:rPr lang="en-US" sz="1400" dirty="0"/>
              <a:t>USA</a:t>
            </a:r>
            <a:endParaRPr lang="en-US" sz="18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09C37FA-12BC-7A1D-6306-2903409368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2247" y="4005723"/>
            <a:ext cx="869758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D8D76E1-1E87-9A6F-A9C9-479FE2C2967E}"/>
              </a:ext>
            </a:extLst>
          </p:cNvPr>
          <p:cNvSpPr txBox="1"/>
          <p:nvPr/>
        </p:nvSpPr>
        <p:spPr>
          <a:xfrm>
            <a:off x="7709552" y="5532310"/>
            <a:ext cx="4697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Tapan Saha </a:t>
            </a:r>
            <a:r>
              <a:rPr lang="en-US" sz="1400" dirty="0"/>
              <a:t>(IEEE Fellow)</a:t>
            </a:r>
            <a:br>
              <a:rPr lang="en-US" sz="1400" dirty="0"/>
            </a:br>
            <a:r>
              <a:rPr lang="en-US" sz="1400" dirty="0"/>
              <a:t>University of Queensland, Australia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41686EA-ACB3-502D-9525-D0F6F87149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6" b="10886"/>
          <a:stretch/>
        </p:blipFill>
        <p:spPr>
          <a:xfrm>
            <a:off x="6628423" y="5318731"/>
            <a:ext cx="970183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43145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6"/>
          <p:cNvSpPr txBox="1"/>
          <p:nvPr/>
        </p:nvSpPr>
        <p:spPr>
          <a:xfrm>
            <a:off x="1269268" y="128263"/>
            <a:ext cx="9987193" cy="629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05"/>
              </a:lnSpc>
              <a:spcBef>
                <a:spcPct val="0"/>
              </a:spcBef>
            </a:pPr>
            <a:r>
              <a:rPr lang="en-US" sz="3845" spc="377" dirty="0">
                <a:solidFill>
                  <a:srgbClr val="231F2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dec Pro ExtraBold"/>
              </a:rPr>
              <a:t>Keynote Speakers of STI-2022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-1028700" y="-372146"/>
            <a:ext cx="2057400" cy="7533267"/>
            <a:chOff x="0" y="0"/>
            <a:chExt cx="812800" cy="2976105"/>
          </a:xfrm>
        </p:grpSpPr>
        <p:sp>
          <p:nvSpPr>
            <p:cNvPr id="3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415939" y="1566715"/>
            <a:ext cx="4136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Bidyut</a:t>
            </a:r>
            <a:r>
              <a:rPr lang="en-US" dirty="0"/>
              <a:t> B. Chaudhuri </a:t>
            </a:r>
            <a:r>
              <a:rPr lang="en-US" sz="1400" dirty="0"/>
              <a:t>(IEEE Life Fellow)</a:t>
            </a:r>
            <a:br>
              <a:rPr lang="en-US" sz="1400" dirty="0"/>
            </a:br>
            <a:r>
              <a:rPr lang="en-US" sz="1400" dirty="0"/>
              <a:t>Techno India University, Kolkata, India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15939" y="4807614"/>
            <a:ext cx="36800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Erik Cambria </a:t>
            </a:r>
            <a:r>
              <a:rPr lang="en-US" sz="1400" dirty="0"/>
              <a:t>(IEEE Fellow)</a:t>
            </a:r>
            <a:br>
              <a:rPr lang="en-US" sz="1400" dirty="0"/>
            </a:br>
            <a:r>
              <a:rPr lang="en-US" sz="1400" dirty="0"/>
              <a:t>Founder of </a:t>
            </a:r>
            <a:r>
              <a:rPr lang="en-US" sz="1400" dirty="0" err="1"/>
              <a:t>SenticNet</a:t>
            </a:r>
            <a:r>
              <a:rPr lang="en-US" sz="1400" dirty="0"/>
              <a:t> Lab, Nanyang Technological University, Singapore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87658D-89B4-AAED-003B-2C20D46A2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r="2063"/>
          <a:stretch/>
        </p:blipFill>
        <p:spPr>
          <a:xfrm>
            <a:off x="1334812" y="1416559"/>
            <a:ext cx="970183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B094EE-425C-FF9B-A55D-48D43A98BD29}"/>
              </a:ext>
            </a:extLst>
          </p:cNvPr>
          <p:cNvSpPr txBox="1"/>
          <p:nvPr/>
        </p:nvSpPr>
        <p:spPr>
          <a:xfrm>
            <a:off x="2420128" y="3130135"/>
            <a:ext cx="4129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Frede</a:t>
            </a:r>
            <a:r>
              <a:rPr lang="en-US" dirty="0"/>
              <a:t> </a:t>
            </a:r>
            <a:r>
              <a:rPr lang="en-US" dirty="0" err="1"/>
              <a:t>Blaabjerg</a:t>
            </a:r>
            <a:r>
              <a:rPr lang="en-US" dirty="0"/>
              <a:t> </a:t>
            </a:r>
            <a:r>
              <a:rPr lang="en-US" sz="1400" dirty="0"/>
              <a:t>(IEEE Fellow)</a:t>
            </a:r>
            <a:br>
              <a:rPr lang="en-US" sz="1400" dirty="0"/>
            </a:br>
            <a:r>
              <a:rPr lang="en-US" sz="1400" dirty="0"/>
              <a:t>Aalborg University, Denmark</a:t>
            </a: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D8F4BB-240C-5E07-9218-A0E2919FE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8" b="11218"/>
          <a:stretch/>
        </p:blipFill>
        <p:spPr>
          <a:xfrm>
            <a:off x="1334812" y="3024280"/>
            <a:ext cx="869758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26A16F-6290-26EA-4652-89C9816147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7" b="7857"/>
          <a:stretch/>
        </p:blipFill>
        <p:spPr>
          <a:xfrm>
            <a:off x="1334812" y="4693559"/>
            <a:ext cx="970183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EEECBA-3A20-BA3E-C1D9-5ACF4FD04176}"/>
              </a:ext>
            </a:extLst>
          </p:cNvPr>
          <p:cNvSpPr txBox="1"/>
          <p:nvPr/>
        </p:nvSpPr>
        <p:spPr>
          <a:xfrm>
            <a:off x="7714461" y="1782159"/>
            <a:ext cx="3569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Z. Y. Dong </a:t>
            </a:r>
            <a:r>
              <a:rPr lang="en-US" sz="1400" dirty="0"/>
              <a:t>(IEEE Fellow)</a:t>
            </a:r>
            <a:br>
              <a:rPr lang="en-US" sz="1400" dirty="0"/>
            </a:br>
            <a:r>
              <a:rPr lang="en-US" sz="1400" dirty="0"/>
              <a:t>Nanyang Technological University, Singapore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A08276-92F5-3ECA-2BBD-CFFAD8B77F74}"/>
              </a:ext>
            </a:extLst>
          </p:cNvPr>
          <p:cNvSpPr txBox="1"/>
          <p:nvPr/>
        </p:nvSpPr>
        <p:spPr>
          <a:xfrm>
            <a:off x="7733375" y="3491124"/>
            <a:ext cx="4222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Choong </a:t>
            </a:r>
            <a:r>
              <a:rPr lang="en-US" dirty="0" err="1"/>
              <a:t>Seon</a:t>
            </a:r>
            <a:r>
              <a:rPr lang="en-US" dirty="0"/>
              <a:t> Hong </a:t>
            </a:r>
            <a:r>
              <a:rPr lang="en-US" sz="1400" dirty="0"/>
              <a:t>(Senior Member, IEEE)</a:t>
            </a:r>
            <a:br>
              <a:rPr lang="en-US" sz="1400" dirty="0"/>
            </a:br>
            <a:r>
              <a:rPr lang="en-US" sz="1400" dirty="0"/>
              <a:t>Kyung </a:t>
            </a:r>
            <a:r>
              <a:rPr lang="en-US" sz="1400" dirty="0" err="1"/>
              <a:t>Hee</a:t>
            </a:r>
            <a:r>
              <a:rPr lang="en-US" sz="1400" dirty="0"/>
              <a:t> University, South Korea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3EEDE4-6446-4500-C8A9-A4D98E1C86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3" b="13583"/>
          <a:stretch/>
        </p:blipFill>
        <p:spPr>
          <a:xfrm>
            <a:off x="6656434" y="1568582"/>
            <a:ext cx="970183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09CA93-4EE0-6780-D686-028406707A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 b="8418"/>
          <a:stretch/>
        </p:blipFill>
        <p:spPr>
          <a:xfrm>
            <a:off x="6656434" y="3316667"/>
            <a:ext cx="970183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7" name="Group 10">
            <a:extLst>
              <a:ext uri="{FF2B5EF4-FFF2-40B4-BE49-F238E27FC236}">
                <a16:creationId xmlns:a16="http://schemas.microsoft.com/office/drawing/2014/main" id="{1E0A2F9C-FA51-E8A0-63D5-518CB5CC87C5}"/>
              </a:ext>
            </a:extLst>
          </p:cNvPr>
          <p:cNvGrpSpPr/>
          <p:nvPr/>
        </p:nvGrpSpPr>
        <p:grpSpPr>
          <a:xfrm>
            <a:off x="6096000" y="1314601"/>
            <a:ext cx="51839" cy="5016061"/>
            <a:chOff x="0" y="0"/>
            <a:chExt cx="12543" cy="1221339"/>
          </a:xfrm>
        </p:grpSpPr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8E0A560D-DE38-150C-D3EB-439B4D0D5F9F}"/>
                </a:ext>
              </a:extLst>
            </p:cNvPr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0C18D39C-FCAA-2B40-9612-7296C50A55BC}"/>
                </a:ext>
              </a:extLst>
            </p:cNvPr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509761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6"/>
          <p:cNvSpPr txBox="1"/>
          <p:nvPr/>
        </p:nvSpPr>
        <p:spPr>
          <a:xfrm>
            <a:off x="1269268" y="128263"/>
            <a:ext cx="9987193" cy="629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05"/>
              </a:lnSpc>
              <a:spcBef>
                <a:spcPct val="0"/>
              </a:spcBef>
            </a:pPr>
            <a:r>
              <a:rPr lang="en-US" sz="3845" spc="377" dirty="0">
                <a:solidFill>
                  <a:srgbClr val="231F2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dec Pro ExtraBold"/>
              </a:rPr>
              <a:t>Keynote Speakers of STI-2023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-1028700" y="-372146"/>
            <a:ext cx="2057400" cy="7533267"/>
            <a:chOff x="0" y="0"/>
            <a:chExt cx="812800" cy="2976105"/>
          </a:xfrm>
        </p:grpSpPr>
        <p:sp>
          <p:nvSpPr>
            <p:cNvPr id="3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415939" y="1566715"/>
            <a:ext cx="4136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Hassan </a:t>
            </a:r>
            <a:r>
              <a:rPr lang="en-US" dirty="0" err="1"/>
              <a:t>Bevrani</a:t>
            </a:r>
            <a:r>
              <a:rPr lang="en-US" dirty="0"/>
              <a:t> </a:t>
            </a:r>
            <a:r>
              <a:rPr lang="en-US" sz="1400" dirty="0"/>
              <a:t>(IEEE Fellow)</a:t>
            </a:r>
            <a:br>
              <a:rPr lang="en-US" sz="1400" dirty="0"/>
            </a:br>
            <a:r>
              <a:rPr lang="en-US" sz="1400" dirty="0"/>
              <a:t>University of Kurdistan, Iran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15939" y="4807614"/>
            <a:ext cx="36800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Mayeen</a:t>
            </a:r>
            <a:r>
              <a:rPr lang="en-US" dirty="0"/>
              <a:t> Uddin </a:t>
            </a:r>
            <a:r>
              <a:rPr lang="en-US" dirty="0" err="1"/>
              <a:t>Khandaker</a:t>
            </a:r>
            <a:br>
              <a:rPr lang="en-US" sz="1400" dirty="0"/>
            </a:br>
            <a:r>
              <a:rPr lang="en-US" sz="1400" dirty="0"/>
              <a:t>Professor</a:t>
            </a:r>
            <a:br>
              <a:rPr lang="en-US" sz="1400" dirty="0"/>
            </a:br>
            <a:r>
              <a:rPr lang="en-US" sz="1400" dirty="0"/>
              <a:t>Sunway University, Malaysia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87658D-89B4-AAED-003B-2C20D46A2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r="2063"/>
          <a:stretch/>
        </p:blipFill>
        <p:spPr>
          <a:xfrm>
            <a:off x="1334812" y="1416559"/>
            <a:ext cx="970183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B094EE-425C-FF9B-A55D-48D43A98BD29}"/>
              </a:ext>
            </a:extLst>
          </p:cNvPr>
          <p:cNvSpPr txBox="1"/>
          <p:nvPr/>
        </p:nvSpPr>
        <p:spPr>
          <a:xfrm>
            <a:off x="2420128" y="3130135"/>
            <a:ext cx="41295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Michael Rada </a:t>
            </a:r>
            <a:br>
              <a:rPr lang="en-US" dirty="0"/>
            </a:br>
            <a:r>
              <a:rPr lang="en-US" sz="1400" dirty="0"/>
              <a:t>President &amp; Project Father</a:t>
            </a:r>
            <a:br>
              <a:rPr lang="en-US" sz="1400" dirty="0"/>
            </a:br>
            <a:r>
              <a:rPr lang="en-US" sz="1400" dirty="0"/>
              <a:t>IBCSD, Czech Republic</a:t>
            </a: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D8F4BB-240C-5E07-9218-A0E2919FE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88" b="11288"/>
          <a:stretch/>
        </p:blipFill>
        <p:spPr>
          <a:xfrm>
            <a:off x="1334812" y="3024280"/>
            <a:ext cx="869758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26A16F-6290-26EA-4652-89C9816147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2" b="10862"/>
          <a:stretch/>
        </p:blipFill>
        <p:spPr>
          <a:xfrm>
            <a:off x="1334812" y="4693559"/>
            <a:ext cx="970183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EEECBA-3A20-BA3E-C1D9-5ACF4FD04176}"/>
              </a:ext>
            </a:extLst>
          </p:cNvPr>
          <p:cNvSpPr txBox="1"/>
          <p:nvPr/>
        </p:nvSpPr>
        <p:spPr>
          <a:xfrm>
            <a:off x="7730191" y="1674437"/>
            <a:ext cx="356911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Jahangir Hossain </a:t>
            </a:r>
            <a:br>
              <a:rPr lang="en-US" dirty="0"/>
            </a:br>
            <a:r>
              <a:rPr lang="en-US" sz="1400" dirty="0"/>
              <a:t>Professor</a:t>
            </a:r>
            <a:br>
              <a:rPr lang="en-US" sz="1400" dirty="0"/>
            </a:br>
            <a:r>
              <a:rPr lang="en-US" sz="1400" dirty="0"/>
              <a:t>University of Technology, Australia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A08276-92F5-3ECA-2BBD-CFFAD8B77F74}"/>
              </a:ext>
            </a:extLst>
          </p:cNvPr>
          <p:cNvSpPr txBox="1"/>
          <p:nvPr/>
        </p:nvSpPr>
        <p:spPr>
          <a:xfrm>
            <a:off x="7712385" y="3130135"/>
            <a:ext cx="42226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Abdun</a:t>
            </a:r>
            <a:r>
              <a:rPr lang="en-US" dirty="0"/>
              <a:t> Mahmood </a:t>
            </a:r>
            <a:br>
              <a:rPr lang="en-US" dirty="0"/>
            </a:br>
            <a:r>
              <a:rPr lang="en-US" sz="1400" dirty="0"/>
              <a:t>Associate Professor</a:t>
            </a:r>
            <a:br>
              <a:rPr lang="en-US" sz="1400" dirty="0"/>
            </a:br>
            <a:r>
              <a:rPr lang="en-US" sz="1400" dirty="0"/>
              <a:t>La Trobe University, Melbourne, Australia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3EEDE4-6446-4500-C8A9-A4D98E1C8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r="2063"/>
          <a:stretch/>
        </p:blipFill>
        <p:spPr>
          <a:xfrm>
            <a:off x="6656434" y="1568582"/>
            <a:ext cx="970183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09CA93-4EE0-6780-D686-028406707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r="2063"/>
          <a:stretch/>
        </p:blipFill>
        <p:spPr>
          <a:xfrm>
            <a:off x="6645939" y="3111433"/>
            <a:ext cx="970183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7" name="Group 10">
            <a:extLst>
              <a:ext uri="{FF2B5EF4-FFF2-40B4-BE49-F238E27FC236}">
                <a16:creationId xmlns:a16="http://schemas.microsoft.com/office/drawing/2014/main" id="{1E0A2F9C-FA51-E8A0-63D5-518CB5CC87C5}"/>
              </a:ext>
            </a:extLst>
          </p:cNvPr>
          <p:cNvGrpSpPr/>
          <p:nvPr/>
        </p:nvGrpSpPr>
        <p:grpSpPr>
          <a:xfrm>
            <a:off x="6096000" y="1314601"/>
            <a:ext cx="51839" cy="5016061"/>
            <a:chOff x="0" y="0"/>
            <a:chExt cx="12543" cy="1221339"/>
          </a:xfrm>
        </p:grpSpPr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8E0A560D-DE38-150C-D3EB-439B4D0D5F9F}"/>
                </a:ext>
              </a:extLst>
            </p:cNvPr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0C18D39C-FCAA-2B40-9612-7296C50A55BC}"/>
                </a:ext>
              </a:extLst>
            </p:cNvPr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C724FD9-5B4F-2523-19CD-2FC5DA9D4E6E}"/>
              </a:ext>
            </a:extLst>
          </p:cNvPr>
          <p:cNvSpPr txBox="1"/>
          <p:nvPr/>
        </p:nvSpPr>
        <p:spPr>
          <a:xfrm>
            <a:off x="7775679" y="4677895"/>
            <a:ext cx="42226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Razib Islam</a:t>
            </a:r>
            <a:br>
              <a:rPr lang="en-US" dirty="0"/>
            </a:br>
            <a:r>
              <a:rPr lang="en-US" sz="1400" dirty="0"/>
              <a:t>Senior Manager</a:t>
            </a:r>
            <a:br>
              <a:rPr lang="en-US" sz="1400" dirty="0"/>
            </a:br>
            <a:r>
              <a:rPr lang="en-US" sz="1400" dirty="0"/>
              <a:t>Ooredoo, Qatar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A8B3F2-E0E4-62F1-5E3C-6F45FEF9AB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r="2063"/>
          <a:stretch/>
        </p:blipFill>
        <p:spPr>
          <a:xfrm>
            <a:off x="6656433" y="4585833"/>
            <a:ext cx="970183" cy="101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47548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41752" y="1934465"/>
            <a:ext cx="933657" cy="4071933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28700" y="-372146"/>
            <a:ext cx="2057400" cy="7533267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sp>
        <p:nvSpPr>
          <p:cNvPr id="8" name="Freeform 8"/>
          <p:cNvSpPr/>
          <p:nvPr/>
        </p:nvSpPr>
        <p:spPr>
          <a:xfrm>
            <a:off x="10465944" y="5798542"/>
            <a:ext cx="2537714" cy="1388821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600491" y="608173"/>
            <a:ext cx="3774661" cy="87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40"/>
              </a:lnSpc>
            </a:pPr>
            <a:r>
              <a:rPr lang="en-US" sz="5245" spc="514" dirty="0">
                <a:solidFill>
                  <a:srgbClr val="231F2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dec Pro ExtraBold"/>
              </a:rPr>
              <a:t>Content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83106" y="2112024"/>
            <a:ext cx="62481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845" spc="233">
                <a:solidFill>
                  <a:srgbClr val="FFFFFF"/>
                </a:solidFill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3106" y="2643436"/>
            <a:ext cx="62481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845" spc="233">
                <a:solidFill>
                  <a:srgbClr val="FFFFFF"/>
                </a:solidFill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3106" y="3230874"/>
            <a:ext cx="62481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845" spc="233">
                <a:solidFill>
                  <a:srgbClr val="FFFFFF"/>
                </a:solidFill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83106" y="3762287"/>
            <a:ext cx="62481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845" spc="233">
                <a:solidFill>
                  <a:srgbClr val="FFFFFF"/>
                </a:solidFill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96174" y="4290538"/>
            <a:ext cx="62481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845" spc="233">
                <a:solidFill>
                  <a:srgbClr val="FFFFFF"/>
                </a:solidFill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96174" y="4844514"/>
            <a:ext cx="62481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845" spc="233">
                <a:solidFill>
                  <a:srgbClr val="FFFFFF"/>
                </a:solidFill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96174" y="5411376"/>
            <a:ext cx="62481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845" spc="233" dirty="0">
                <a:solidFill>
                  <a:srgbClr val="FFFFFF"/>
                </a:solidFill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00491" y="2184709"/>
            <a:ext cx="3860335" cy="278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0"/>
              </a:lnSpc>
            </a:pPr>
            <a:r>
              <a:rPr lang="en-US" sz="1685" spc="165" dirty="0">
                <a:solidFill>
                  <a:srgbClr val="231F20"/>
                </a:solidFill>
                <a:ea typeface="Open Sauce"/>
                <a:cs typeface="Open Sauce"/>
                <a:sym typeface="Open Sauce"/>
              </a:rPr>
              <a:t>Sustainable Technology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00491" y="2722335"/>
            <a:ext cx="4051086" cy="278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0"/>
              </a:lnSpc>
            </a:pPr>
            <a:r>
              <a:rPr lang="en-US" sz="1685" spc="165" dirty="0">
                <a:solidFill>
                  <a:srgbClr val="231F20"/>
                </a:solidFill>
                <a:ea typeface="Open Sauce"/>
                <a:cs typeface="Open Sauce"/>
                <a:sym typeface="Open Sauce"/>
              </a:rPr>
              <a:t>Industry 5.0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00491" y="3300056"/>
            <a:ext cx="4528319" cy="278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0"/>
              </a:lnSpc>
              <a:spcBef>
                <a:spcPct val="0"/>
              </a:spcBef>
            </a:pPr>
            <a:r>
              <a:rPr lang="en-US" sz="1685" spc="165" dirty="0">
                <a:solidFill>
                  <a:srgbClr val="231F20"/>
                </a:solidFill>
                <a:ea typeface="Open Sauce"/>
                <a:cs typeface="Open Sauce"/>
                <a:sym typeface="Open Sauce"/>
              </a:rPr>
              <a:t>Sustainable Technology for Industry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00491" y="3841154"/>
            <a:ext cx="8393388" cy="278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20"/>
              </a:lnSpc>
              <a:spcBef>
                <a:spcPct val="0"/>
              </a:spcBef>
            </a:pPr>
            <a:r>
              <a:rPr lang="en-US" sz="1685" spc="165" dirty="0">
                <a:solidFill>
                  <a:srgbClr val="231F20"/>
                </a:solidFill>
                <a:ea typeface="Open Sauce"/>
                <a:cs typeface="Open Sauce"/>
                <a:sym typeface="Open Sauce"/>
              </a:rPr>
              <a:t>Benefits of Participating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00492" y="4369437"/>
            <a:ext cx="4051086" cy="278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0"/>
              </a:lnSpc>
              <a:spcBef>
                <a:spcPct val="0"/>
              </a:spcBef>
            </a:pPr>
            <a:r>
              <a:rPr lang="en-US" sz="1685" spc="165" dirty="0">
                <a:solidFill>
                  <a:srgbClr val="231F20"/>
                </a:solidFill>
                <a:ea typeface="Open Sauce"/>
                <a:cs typeface="Open Sauce"/>
                <a:sym typeface="Open Sauce"/>
              </a:rPr>
              <a:t>Details of Earlier Iterations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600491" y="4923413"/>
            <a:ext cx="5665980" cy="278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0"/>
              </a:lnSpc>
              <a:spcBef>
                <a:spcPct val="0"/>
              </a:spcBef>
            </a:pPr>
            <a:r>
              <a:rPr lang="en-US" sz="1685" spc="165" dirty="0">
                <a:solidFill>
                  <a:srgbClr val="231F20"/>
                </a:solidFill>
                <a:ea typeface="Open Sauce"/>
                <a:cs typeface="Open Sauce"/>
                <a:sym typeface="Open Sauce"/>
              </a:rPr>
              <a:t>Keynote Speakers of Earlier Iterations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600491" y="5490275"/>
            <a:ext cx="4051086" cy="278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0"/>
              </a:lnSpc>
              <a:spcBef>
                <a:spcPct val="0"/>
              </a:spcBef>
            </a:pPr>
            <a:r>
              <a:rPr lang="en-US" sz="1685" spc="165" dirty="0">
                <a:solidFill>
                  <a:srgbClr val="231F20"/>
                </a:solidFill>
                <a:ea typeface="Open Sauce"/>
                <a:cs typeface="Open Sauce"/>
                <a:sym typeface="Open Sauce"/>
              </a:rPr>
              <a:t>STI Dates &amp; Schedules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6"/>
          <p:cNvSpPr txBox="1"/>
          <p:nvPr/>
        </p:nvSpPr>
        <p:spPr>
          <a:xfrm>
            <a:off x="1162588" y="717810"/>
            <a:ext cx="9987193" cy="629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05"/>
              </a:lnSpc>
              <a:spcBef>
                <a:spcPct val="0"/>
              </a:spcBef>
            </a:pPr>
            <a:r>
              <a:rPr lang="en-US" sz="3845" spc="377" dirty="0">
                <a:solidFill>
                  <a:srgbClr val="231F2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dec Pro ExtraBold"/>
              </a:rPr>
              <a:t>Important Dates of STI-2024</a:t>
            </a:r>
          </a:p>
        </p:txBody>
      </p:sp>
      <p:pic>
        <p:nvPicPr>
          <p:cNvPr id="7" name="Graphic 6" descr="Daily calendar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1871" y="2064703"/>
            <a:ext cx="9144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35510" y="2979103"/>
            <a:ext cx="235974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31 July, 2024</a:t>
            </a:r>
          </a:p>
          <a:p>
            <a:r>
              <a:rPr lang="en-US" dirty="0"/>
              <a:t>Full Paper Submission</a:t>
            </a:r>
          </a:p>
        </p:txBody>
      </p:sp>
      <p:pic>
        <p:nvPicPr>
          <p:cNvPr id="9" name="Graphic 8" descr="Daily calendar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8413" y="2064703"/>
            <a:ext cx="914400" cy="91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1680" y="2951946"/>
            <a:ext cx="3469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16 September, 2024</a:t>
            </a:r>
          </a:p>
          <a:p>
            <a:r>
              <a:rPr lang="en-US" dirty="0"/>
              <a:t>Submission of Special Session, Tutorial and Workshop Proposal</a:t>
            </a:r>
          </a:p>
        </p:txBody>
      </p:sp>
      <p:pic>
        <p:nvPicPr>
          <p:cNvPr id="11" name="Graphic 10" descr="Daily calendar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199" y="2064703"/>
            <a:ext cx="914400" cy="914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26840" y="2951946"/>
            <a:ext cx="34695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16 September, 2024</a:t>
            </a:r>
          </a:p>
          <a:p>
            <a:r>
              <a:rPr lang="en-US" dirty="0"/>
              <a:t>Proposal for Student Conference</a:t>
            </a:r>
          </a:p>
        </p:txBody>
      </p:sp>
      <p:pic>
        <p:nvPicPr>
          <p:cNvPr id="13" name="Graphic 12" descr="Daily calendar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1871" y="4363253"/>
            <a:ext cx="91440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35510" y="5277653"/>
            <a:ext cx="32261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15 October, 2024</a:t>
            </a:r>
          </a:p>
          <a:p>
            <a:r>
              <a:rPr lang="en-US" dirty="0"/>
              <a:t>Final Camera-Ready Paper Submission</a:t>
            </a:r>
          </a:p>
        </p:txBody>
      </p:sp>
      <p:pic>
        <p:nvPicPr>
          <p:cNvPr id="15" name="Graphic 14" descr="Daily calendar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8413" y="4363253"/>
            <a:ext cx="914400" cy="914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661680" y="5250496"/>
            <a:ext cx="37651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30 October, 2024</a:t>
            </a:r>
          </a:p>
          <a:p>
            <a:r>
              <a:rPr lang="en-US" dirty="0"/>
              <a:t>Acceptance Notification</a:t>
            </a:r>
            <a:endParaRPr lang="en-US" b="1" dirty="0"/>
          </a:p>
        </p:txBody>
      </p:sp>
      <p:pic>
        <p:nvPicPr>
          <p:cNvPr id="17" name="Graphic 16" descr="Daily calendar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199" y="4363253"/>
            <a:ext cx="914400" cy="914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426840" y="5250496"/>
            <a:ext cx="34695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14-15 December, 2024</a:t>
            </a:r>
          </a:p>
          <a:p>
            <a:r>
              <a:rPr lang="en-US" dirty="0"/>
              <a:t>Conference Date</a:t>
            </a:r>
          </a:p>
        </p:txBody>
      </p:sp>
      <p:grpSp>
        <p:nvGrpSpPr>
          <p:cNvPr id="19" name="Group 5"/>
          <p:cNvGrpSpPr/>
          <p:nvPr/>
        </p:nvGrpSpPr>
        <p:grpSpPr>
          <a:xfrm>
            <a:off x="-1028700" y="-372146"/>
            <a:ext cx="2057400" cy="7533267"/>
            <a:chOff x="0" y="0"/>
            <a:chExt cx="812800" cy="2976105"/>
          </a:xfrm>
        </p:grpSpPr>
        <p:sp>
          <p:nvSpPr>
            <p:cNvPr id="20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21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sp>
        <p:nvSpPr>
          <p:cNvPr id="22" name="Freeform 8"/>
          <p:cNvSpPr/>
          <p:nvPr/>
        </p:nvSpPr>
        <p:spPr>
          <a:xfrm>
            <a:off x="10465944" y="5798542"/>
            <a:ext cx="2537714" cy="1388821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6064250" y="3047517"/>
            <a:ext cx="31750" cy="3091515"/>
            <a:chOff x="0" y="0"/>
            <a:chExt cx="12543" cy="12213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5428" y="3554530"/>
            <a:ext cx="4720052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215" lvl="1" indent="-161290" algn="just">
              <a:lnSpc>
                <a:spcPts val="2065"/>
              </a:lnSpc>
              <a:buFont typeface="Arial" panose="020B0604020202020204"/>
              <a:buChar char="•"/>
            </a:pPr>
            <a:r>
              <a:rPr lang="en-US" b="1" spc="146" dirty="0">
                <a:solidFill>
                  <a:srgbClr val="231F20"/>
                </a:solidFill>
                <a:ea typeface="Open Sauce Bold"/>
                <a:cs typeface="Open Sauce Bold"/>
                <a:sym typeface="Open Sauce Bold"/>
              </a:rPr>
              <a:t>Registration and Welcome Coffee</a:t>
            </a:r>
          </a:p>
          <a:p>
            <a:pPr marL="323215" lvl="1" indent="-161290" algn="just">
              <a:lnSpc>
                <a:spcPts val="2065"/>
              </a:lnSpc>
              <a:buFont typeface="Arial" panose="020B0604020202020204"/>
              <a:buChar char="•"/>
            </a:pPr>
            <a:r>
              <a:rPr lang="en-US" b="1" spc="146" dirty="0">
                <a:solidFill>
                  <a:srgbClr val="231F20"/>
                </a:solidFill>
                <a:ea typeface="Open Sauce Bold"/>
                <a:cs typeface="Open Sauce Bold"/>
                <a:sym typeface="Open Sauce Bold"/>
              </a:rPr>
              <a:t>Opening Ceremony</a:t>
            </a:r>
          </a:p>
          <a:p>
            <a:pPr marL="323215" lvl="1" indent="-161290" algn="just">
              <a:lnSpc>
                <a:spcPts val="2065"/>
              </a:lnSpc>
              <a:buFont typeface="Arial" panose="020B0604020202020204"/>
              <a:buChar char="•"/>
            </a:pPr>
            <a:r>
              <a:rPr lang="en-US" b="1" spc="146" dirty="0">
                <a:solidFill>
                  <a:srgbClr val="231F20"/>
                </a:solidFill>
                <a:ea typeface="Open Sauce Bold"/>
                <a:cs typeface="Open Sauce Bold"/>
                <a:sym typeface="Open Sauce Bold"/>
              </a:rPr>
              <a:t>Keynote speeches</a:t>
            </a:r>
          </a:p>
          <a:p>
            <a:pPr marL="323215" lvl="1" indent="-161290" algn="just">
              <a:lnSpc>
                <a:spcPts val="2065"/>
              </a:lnSpc>
              <a:buFont typeface="Arial" panose="020B0604020202020204"/>
              <a:buChar char="•"/>
            </a:pPr>
            <a:r>
              <a:rPr lang="en-US" b="1" spc="146" dirty="0">
                <a:solidFill>
                  <a:srgbClr val="231F20"/>
                </a:solidFill>
                <a:ea typeface="Open Sauce Bold"/>
                <a:cs typeface="Open Sauce Bold"/>
                <a:sym typeface="Open Sauce Bold"/>
              </a:rPr>
              <a:t>Technical Sessions</a:t>
            </a:r>
          </a:p>
          <a:p>
            <a:pPr marL="323215" lvl="1" indent="-161290" algn="just">
              <a:lnSpc>
                <a:spcPts val="2065"/>
              </a:lnSpc>
              <a:buFont typeface="Arial" panose="020B0604020202020204"/>
              <a:buChar char="•"/>
            </a:pPr>
            <a:r>
              <a:rPr lang="en-US" b="1" spc="146" dirty="0">
                <a:solidFill>
                  <a:srgbClr val="231F20"/>
                </a:solidFill>
                <a:ea typeface="Open Sauce Bold"/>
                <a:cs typeface="Open Sauce Bold"/>
                <a:sym typeface="Open Sauce Bold"/>
              </a:rPr>
              <a:t>Lunch Break</a:t>
            </a:r>
          </a:p>
          <a:p>
            <a:pPr marL="323215" lvl="1" indent="-161290" algn="just">
              <a:lnSpc>
                <a:spcPts val="2065"/>
              </a:lnSpc>
              <a:buFont typeface="Arial" panose="020B0604020202020204"/>
              <a:buChar char="•"/>
            </a:pPr>
            <a:r>
              <a:rPr lang="en-US" b="1" spc="146" dirty="0">
                <a:solidFill>
                  <a:srgbClr val="231F20"/>
                </a:solidFill>
                <a:ea typeface="Open Sauce Bold"/>
                <a:cs typeface="Open Sauce Bold"/>
                <a:sym typeface="Open Sauce Bold"/>
              </a:rPr>
              <a:t>Panel Discussions</a:t>
            </a:r>
          </a:p>
          <a:p>
            <a:pPr marL="323215" lvl="1" indent="-161290" algn="just">
              <a:lnSpc>
                <a:spcPts val="2065"/>
              </a:lnSpc>
              <a:buFont typeface="Arial" panose="020B0604020202020204"/>
              <a:buChar char="•"/>
            </a:pPr>
            <a:r>
              <a:rPr lang="en-US" b="1" spc="146" dirty="0">
                <a:solidFill>
                  <a:srgbClr val="231F20"/>
                </a:solidFill>
                <a:ea typeface="Open Sauce Bold"/>
                <a:cs typeface="Open Sauce Bold"/>
                <a:sym typeface="Open Sauce Bold"/>
              </a:rPr>
              <a:t>Poster Sessions</a:t>
            </a:r>
          </a:p>
          <a:p>
            <a:pPr marL="323215" lvl="1" indent="-161290" algn="just">
              <a:lnSpc>
                <a:spcPts val="2065"/>
              </a:lnSpc>
              <a:buFont typeface="Arial" panose="020B0604020202020204"/>
              <a:buChar char="•"/>
            </a:pPr>
            <a:r>
              <a:rPr lang="en-US" b="1" spc="146" dirty="0">
                <a:solidFill>
                  <a:srgbClr val="231F20"/>
                </a:solidFill>
                <a:ea typeface="Open Sauce Bold"/>
                <a:cs typeface="Open Sauce Bold"/>
                <a:sym typeface="Open Sauce Bold"/>
              </a:rPr>
              <a:t>Networking Reception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98192" y="3554530"/>
            <a:ext cx="3645819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215" lvl="1" indent="-161290">
              <a:lnSpc>
                <a:spcPts val="2065"/>
              </a:lnSpc>
              <a:buFont typeface="Arial" panose="020B0604020202020204"/>
              <a:buChar char="•"/>
            </a:pPr>
            <a:r>
              <a:rPr lang="en-US" b="1" spc="146" dirty="0">
                <a:solidFill>
                  <a:srgbClr val="231F20"/>
                </a:solidFill>
                <a:ea typeface="Open Sauce Bold"/>
                <a:cs typeface="Open Sauce Bold"/>
                <a:sym typeface="Open Sauce Bold"/>
              </a:rPr>
              <a:t>Workshops and Tutorials</a:t>
            </a:r>
          </a:p>
          <a:p>
            <a:pPr marL="323215" lvl="1" indent="-161290">
              <a:lnSpc>
                <a:spcPts val="2065"/>
              </a:lnSpc>
              <a:buFont typeface="Arial" panose="020B0604020202020204"/>
              <a:buChar char="•"/>
            </a:pPr>
            <a:r>
              <a:rPr lang="en-US" b="1" spc="146" dirty="0">
                <a:solidFill>
                  <a:srgbClr val="231F20"/>
                </a:solidFill>
                <a:ea typeface="Open Sauce Bold"/>
                <a:cs typeface="Open Sauce Bold"/>
                <a:sym typeface="Open Sauce Bold"/>
              </a:rPr>
              <a:t>Technical Sessions</a:t>
            </a:r>
          </a:p>
          <a:p>
            <a:pPr marL="323215" lvl="1" indent="-161290">
              <a:lnSpc>
                <a:spcPts val="2065"/>
              </a:lnSpc>
              <a:buFont typeface="Arial" panose="020B0604020202020204"/>
              <a:buChar char="•"/>
            </a:pPr>
            <a:r>
              <a:rPr lang="en-US" b="1" spc="146" dirty="0">
                <a:solidFill>
                  <a:srgbClr val="231F20"/>
                </a:solidFill>
                <a:ea typeface="Open Sauce Bold"/>
                <a:cs typeface="Open Sauce Bold"/>
                <a:sym typeface="Open Sauce Bold"/>
              </a:rPr>
              <a:t>Lunch Break</a:t>
            </a:r>
          </a:p>
          <a:p>
            <a:pPr marL="323215" lvl="1" indent="-161290">
              <a:lnSpc>
                <a:spcPts val="2065"/>
              </a:lnSpc>
              <a:buFont typeface="Arial" panose="020B0604020202020204"/>
              <a:buChar char="•"/>
            </a:pPr>
            <a:r>
              <a:rPr lang="en-US" b="1" spc="146" dirty="0">
                <a:solidFill>
                  <a:srgbClr val="231F20"/>
                </a:solidFill>
                <a:ea typeface="Open Sauce Bold"/>
                <a:cs typeface="Open Sauce Bold"/>
                <a:sym typeface="Open Sauce Bold"/>
              </a:rPr>
              <a:t>Invited Speaker Sessions</a:t>
            </a:r>
          </a:p>
          <a:p>
            <a:pPr marL="323215" lvl="1" indent="-161290">
              <a:lnSpc>
                <a:spcPts val="2065"/>
              </a:lnSpc>
              <a:buFont typeface="Arial" panose="020B0604020202020204"/>
              <a:buChar char="•"/>
            </a:pPr>
            <a:r>
              <a:rPr lang="en-US" b="1" spc="146" dirty="0">
                <a:solidFill>
                  <a:srgbClr val="231F20"/>
                </a:solidFill>
                <a:ea typeface="Open Sauce Bold"/>
                <a:cs typeface="Open Sauce Bold"/>
                <a:sym typeface="Open Sauce Bold"/>
              </a:rPr>
              <a:t>Special Sessions</a:t>
            </a:r>
          </a:p>
          <a:p>
            <a:pPr marL="323215" lvl="1" indent="-161290">
              <a:lnSpc>
                <a:spcPts val="2065"/>
              </a:lnSpc>
              <a:buFont typeface="Arial" panose="020B0604020202020204"/>
              <a:buChar char="•"/>
            </a:pPr>
            <a:r>
              <a:rPr lang="en-US" b="1" spc="146" dirty="0">
                <a:solidFill>
                  <a:srgbClr val="231F20"/>
                </a:solidFill>
                <a:ea typeface="Open Sauce Bold"/>
                <a:cs typeface="Open Sauce Bold"/>
                <a:sym typeface="Open Sauce Bold"/>
              </a:rPr>
              <a:t>Exhibitions and Demos</a:t>
            </a:r>
          </a:p>
          <a:p>
            <a:pPr marL="323215" lvl="1" indent="-161290">
              <a:lnSpc>
                <a:spcPts val="2065"/>
              </a:lnSpc>
              <a:buFont typeface="Arial" panose="020B0604020202020204"/>
              <a:buChar char="•"/>
            </a:pPr>
            <a:r>
              <a:rPr lang="en-US" b="1" spc="146" dirty="0">
                <a:solidFill>
                  <a:srgbClr val="231F20"/>
                </a:solidFill>
                <a:ea typeface="Open Sauce Bold"/>
                <a:cs typeface="Open Sauce Bold"/>
                <a:sym typeface="Open Sauce Bold"/>
              </a:rPr>
              <a:t>Closing Ceremony</a:t>
            </a:r>
          </a:p>
          <a:p>
            <a:pPr marL="323215" lvl="1" indent="-161290">
              <a:lnSpc>
                <a:spcPts val="2065"/>
              </a:lnSpc>
              <a:buFont typeface="Arial" panose="020B0604020202020204"/>
              <a:buChar char="•"/>
            </a:pPr>
            <a:r>
              <a:rPr lang="en-US" b="1" spc="146" dirty="0">
                <a:solidFill>
                  <a:srgbClr val="231F20"/>
                </a:solidFill>
                <a:ea typeface="Open Sauce Bold"/>
                <a:cs typeface="Open Sauce Bold"/>
                <a:sym typeface="Open Sauce Bold"/>
              </a:rPr>
              <a:t>Farewell Reception</a:t>
            </a:r>
          </a:p>
        </p:txBody>
      </p:sp>
      <p:sp>
        <p:nvSpPr>
          <p:cNvPr id="21" name="TextBox 36"/>
          <p:cNvSpPr txBox="1"/>
          <p:nvPr/>
        </p:nvSpPr>
        <p:spPr>
          <a:xfrm>
            <a:off x="1162588" y="717810"/>
            <a:ext cx="9987193" cy="1308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05"/>
              </a:lnSpc>
              <a:spcBef>
                <a:spcPct val="0"/>
              </a:spcBef>
            </a:pPr>
            <a:r>
              <a:rPr lang="en-US" sz="3845" spc="377" dirty="0">
                <a:solidFill>
                  <a:srgbClr val="231F2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dec Pro ExtraBold"/>
              </a:rPr>
              <a:t>Common Conference Structure following previous STI</a:t>
            </a:r>
          </a:p>
        </p:txBody>
      </p:sp>
      <p:pic>
        <p:nvPicPr>
          <p:cNvPr id="22" name="Graphic 21" descr="Daily calendar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6270" y="2064703"/>
            <a:ext cx="914400" cy="914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646270" y="2816684"/>
            <a:ext cx="1091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Day  1</a:t>
            </a:r>
            <a:endParaRPr lang="en-US" sz="2000" dirty="0"/>
          </a:p>
        </p:txBody>
      </p:sp>
      <p:pic>
        <p:nvPicPr>
          <p:cNvPr id="24" name="Graphic 23" descr="Daily calendar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8275" y="2034224"/>
            <a:ext cx="914400" cy="9144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631332" y="2816683"/>
            <a:ext cx="1091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Day  2</a:t>
            </a:r>
            <a:endParaRPr lang="en-US" sz="2000" dirty="0"/>
          </a:p>
        </p:txBody>
      </p:sp>
      <p:grpSp>
        <p:nvGrpSpPr>
          <p:cNvPr id="31" name="Group 5"/>
          <p:cNvGrpSpPr/>
          <p:nvPr/>
        </p:nvGrpSpPr>
        <p:grpSpPr>
          <a:xfrm>
            <a:off x="-1028700" y="-372146"/>
            <a:ext cx="2057400" cy="7533267"/>
            <a:chOff x="0" y="0"/>
            <a:chExt cx="812800" cy="2976105"/>
          </a:xfrm>
        </p:grpSpPr>
        <p:sp>
          <p:nvSpPr>
            <p:cNvPr id="32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33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sp>
        <p:nvSpPr>
          <p:cNvPr id="34" name="Freeform 8"/>
          <p:cNvSpPr/>
          <p:nvPr/>
        </p:nvSpPr>
        <p:spPr>
          <a:xfrm>
            <a:off x="10465944" y="5798542"/>
            <a:ext cx="2537714" cy="1388821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/>
        </p:nvGrpSpPr>
        <p:grpSpPr>
          <a:xfrm flipH="1">
            <a:off x="6004755" y="2181222"/>
            <a:ext cx="45719" cy="3742721"/>
            <a:chOff x="0" y="0"/>
            <a:chExt cx="12543" cy="1221339"/>
          </a:xfrm>
        </p:grpSpPr>
        <p:sp>
          <p:nvSpPr>
            <p:cNvPr id="4" name="Freeform 8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5" name="TextBox 9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sp>
        <p:nvSpPr>
          <p:cNvPr id="9" name="TextBox 36"/>
          <p:cNvSpPr txBox="1"/>
          <p:nvPr/>
        </p:nvSpPr>
        <p:spPr>
          <a:xfrm>
            <a:off x="1162588" y="717810"/>
            <a:ext cx="9987193" cy="629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05"/>
              </a:lnSpc>
              <a:spcBef>
                <a:spcPct val="0"/>
              </a:spcBef>
            </a:pPr>
            <a:r>
              <a:rPr lang="en-US" sz="3845" spc="377" dirty="0">
                <a:solidFill>
                  <a:srgbClr val="231F2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dec Pro ExtraBold"/>
              </a:rPr>
              <a:t>Committees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76988" y="2064703"/>
            <a:ext cx="31000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Chief Patron</a:t>
            </a:r>
          </a:p>
          <a:p>
            <a:r>
              <a:rPr lang="en-US" sz="1400" b="1" dirty="0"/>
              <a:t>Mr. Mohammed Abdullah Al-Mamun, Chairman, </a:t>
            </a:r>
            <a:r>
              <a:rPr lang="en-US" sz="1400" b="1" dirty="0" err="1"/>
              <a:t>BoT</a:t>
            </a:r>
            <a:r>
              <a:rPr lang="en-US" sz="1400" b="1" dirty="0"/>
              <a:t>, Green University of Bangladesh</a:t>
            </a:r>
          </a:p>
        </p:txBody>
      </p:sp>
      <p:pic>
        <p:nvPicPr>
          <p:cNvPr id="15" name="Graphic 14" descr="User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2588" y="2064703"/>
            <a:ext cx="914400" cy="914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63406" y="3429000"/>
            <a:ext cx="31000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Patron</a:t>
            </a:r>
          </a:p>
          <a:p>
            <a:r>
              <a:rPr lang="en-US" sz="1400" b="1" dirty="0"/>
              <a:t>Mohammad </a:t>
            </a:r>
            <a:r>
              <a:rPr lang="en-US" sz="1400" b="1" dirty="0" err="1"/>
              <a:t>Shorif</a:t>
            </a:r>
            <a:r>
              <a:rPr lang="en-US" sz="1400" b="1" dirty="0"/>
              <a:t> Uddin, Vice Chancellor, Green University of Bangladesh</a:t>
            </a:r>
          </a:p>
        </p:txBody>
      </p:sp>
      <p:pic>
        <p:nvPicPr>
          <p:cNvPr id="17" name="Graphic 16" descr="User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006" y="3429000"/>
            <a:ext cx="914400" cy="914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76988" y="4986893"/>
            <a:ext cx="31000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Co-Patron</a:t>
            </a:r>
          </a:p>
          <a:p>
            <a:r>
              <a:rPr lang="en-US" sz="1400" b="1" dirty="0" err="1"/>
              <a:t>Khawza</a:t>
            </a:r>
            <a:r>
              <a:rPr lang="en-US" sz="1400" b="1" dirty="0"/>
              <a:t> Iftekhar Uddin Ahmed, Pro-Vice Chancellor, Green University of Bangladesh</a:t>
            </a:r>
          </a:p>
        </p:txBody>
      </p:sp>
      <p:pic>
        <p:nvPicPr>
          <p:cNvPr id="19" name="Graphic 18" descr="User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2588" y="4986893"/>
            <a:ext cx="914400" cy="9144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911219" y="2087353"/>
            <a:ext cx="31000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General Chair</a:t>
            </a:r>
          </a:p>
          <a:p>
            <a:r>
              <a:rPr lang="en-US" sz="1400" b="1" dirty="0"/>
              <a:t>Md. Abdur Razzaque, University of Dhaka</a:t>
            </a:r>
          </a:p>
        </p:txBody>
      </p:sp>
      <p:pic>
        <p:nvPicPr>
          <p:cNvPr id="35" name="Graphic 34" descr="User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6819" y="2087353"/>
            <a:ext cx="914400" cy="914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897637" y="3451650"/>
            <a:ext cx="31000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Organizing Chair</a:t>
            </a:r>
          </a:p>
          <a:p>
            <a:r>
              <a:rPr lang="en-US" sz="1400" b="1" dirty="0"/>
              <a:t>Md. Saiful Azad, Green University of Bangladesh</a:t>
            </a:r>
          </a:p>
        </p:txBody>
      </p:sp>
      <p:pic>
        <p:nvPicPr>
          <p:cNvPr id="37" name="Graphic 36" descr="User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3237" y="3451650"/>
            <a:ext cx="914400" cy="914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911219" y="5009543"/>
            <a:ext cx="31000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General Co-Chairs</a:t>
            </a:r>
          </a:p>
          <a:p>
            <a:r>
              <a:rPr lang="en-US" sz="1400" b="1" dirty="0" err="1"/>
              <a:t>Nitai</a:t>
            </a:r>
            <a:r>
              <a:rPr lang="en-US" sz="1400" b="1" dirty="0"/>
              <a:t> Chandra </a:t>
            </a:r>
            <a:r>
              <a:rPr lang="en-US" sz="1400" b="1" dirty="0" err="1"/>
              <a:t>Sutradhar</a:t>
            </a:r>
            <a:r>
              <a:rPr lang="en-US" sz="1400" b="1" dirty="0"/>
              <a:t>, Green University of Bangladesh</a:t>
            </a:r>
          </a:p>
          <a:p>
            <a:r>
              <a:rPr lang="en-US" sz="1400" b="1" dirty="0"/>
              <a:t>Md. </a:t>
            </a:r>
            <a:r>
              <a:rPr lang="en-US" sz="1400" b="1" dirty="0" err="1"/>
              <a:t>Zahidul</a:t>
            </a:r>
            <a:r>
              <a:rPr lang="en-US" sz="1400" b="1" dirty="0"/>
              <a:t> Islam, Islamic University</a:t>
            </a:r>
          </a:p>
        </p:txBody>
      </p:sp>
      <p:pic>
        <p:nvPicPr>
          <p:cNvPr id="39" name="Graphic 38" descr="User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6819" y="5009543"/>
            <a:ext cx="914400" cy="914400"/>
          </a:xfrm>
          <a:prstGeom prst="rect">
            <a:avLst/>
          </a:prstGeom>
        </p:spPr>
      </p:pic>
      <p:grpSp>
        <p:nvGrpSpPr>
          <p:cNvPr id="40" name="Group 5"/>
          <p:cNvGrpSpPr/>
          <p:nvPr/>
        </p:nvGrpSpPr>
        <p:grpSpPr>
          <a:xfrm>
            <a:off x="-1028700" y="-372146"/>
            <a:ext cx="2057400" cy="7533267"/>
            <a:chOff x="0" y="0"/>
            <a:chExt cx="812800" cy="2976105"/>
          </a:xfrm>
        </p:grpSpPr>
        <p:sp>
          <p:nvSpPr>
            <p:cNvPr id="41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2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1028700" y="-372146"/>
            <a:ext cx="2057400" cy="7533267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sp>
        <p:nvSpPr>
          <p:cNvPr id="8" name="Freeform 8"/>
          <p:cNvSpPr/>
          <p:nvPr/>
        </p:nvSpPr>
        <p:spPr>
          <a:xfrm>
            <a:off x="10465944" y="5798542"/>
            <a:ext cx="2537714" cy="1388821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990905"/>
            <a:ext cx="4876190" cy="48761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85622" y="2285043"/>
            <a:ext cx="992861" cy="990487"/>
            <a:chOff x="0" y="0"/>
            <a:chExt cx="2409120" cy="24033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482904" y="3542226"/>
            <a:ext cx="226405" cy="230263"/>
            <a:chOff x="0" y="0"/>
            <a:chExt cx="549360" cy="558720"/>
          </a:xfrm>
        </p:grpSpPr>
        <p:sp>
          <p:nvSpPr>
            <p:cNvPr id="5" name="Freeform 5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981616" y="5516176"/>
            <a:ext cx="992861" cy="990487"/>
            <a:chOff x="0" y="0"/>
            <a:chExt cx="2409120" cy="24033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482904" y="4509318"/>
            <a:ext cx="226405" cy="230263"/>
            <a:chOff x="0" y="0"/>
            <a:chExt cx="549360" cy="558720"/>
          </a:xfrm>
        </p:grpSpPr>
        <p:sp>
          <p:nvSpPr>
            <p:cNvPr id="10" name="Freeform 10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545811" y="4576082"/>
            <a:ext cx="97921" cy="96734"/>
            <a:chOff x="0" y="0"/>
            <a:chExt cx="237600" cy="2347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6011349" y="2294904"/>
            <a:ext cx="993158" cy="990487"/>
            <a:chOff x="0" y="0"/>
            <a:chExt cx="2409840" cy="24033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7058316" y="4509318"/>
            <a:ext cx="226405" cy="230263"/>
            <a:chOff x="0" y="0"/>
            <a:chExt cx="549360" cy="558720"/>
          </a:xfrm>
        </p:grpSpPr>
        <p:sp>
          <p:nvSpPr>
            <p:cNvPr id="17" name="Freeform 17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7123597" y="4576082"/>
            <a:ext cx="98218" cy="96734"/>
            <a:chOff x="0" y="0"/>
            <a:chExt cx="238320" cy="2347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38252" cy="234696"/>
            </a:xfrm>
            <a:custGeom>
              <a:avLst/>
              <a:gdLst/>
              <a:ahLst/>
              <a:cxnLst/>
              <a:rect l="l" t="t" r="r" b="b"/>
              <a:pathLst>
                <a:path w="238252" h="234696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7058316" y="3542226"/>
            <a:ext cx="226405" cy="230263"/>
            <a:chOff x="0" y="0"/>
            <a:chExt cx="549360" cy="558720"/>
          </a:xfrm>
        </p:grpSpPr>
        <p:sp>
          <p:nvSpPr>
            <p:cNvPr id="22" name="Freeform 22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547146" y="3608990"/>
            <a:ext cx="97921" cy="96734"/>
            <a:chOff x="0" y="0"/>
            <a:chExt cx="237600" cy="2347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7123894" y="3608990"/>
            <a:ext cx="97921" cy="96734"/>
            <a:chOff x="0" y="0"/>
            <a:chExt cx="237600" cy="23472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6986943" y="2618503"/>
            <a:ext cx="2815976" cy="2817163"/>
            <a:chOff x="0" y="0"/>
            <a:chExt cx="6832800" cy="6835680"/>
          </a:xfrm>
        </p:grpSpPr>
        <p:sp>
          <p:nvSpPr>
            <p:cNvPr id="29" name="Freeform 29"/>
            <p:cNvSpPr/>
            <p:nvPr/>
          </p:nvSpPr>
          <p:spPr>
            <a:xfrm>
              <a:off x="0" y="508"/>
              <a:ext cx="6832726" cy="6835140"/>
            </a:xfrm>
            <a:custGeom>
              <a:avLst/>
              <a:gdLst/>
              <a:ahLst/>
              <a:cxnLst/>
              <a:rect l="l" t="t" r="r" b="b"/>
              <a:pathLst>
                <a:path w="6832726" h="6835140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7387617" y="3035096"/>
            <a:ext cx="2014597" cy="201459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397D5A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2681" tIns="22681" rIns="22681" bIns="22681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7749798" y="4255738"/>
            <a:ext cx="1325645" cy="205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225" spc="61" dirty="0">
                <a:solidFill>
                  <a:srgbClr val="1C5739"/>
                </a:solidFill>
                <a:ea typeface="Open Sauce"/>
                <a:cs typeface="Open Sauce"/>
                <a:sym typeface="Open Sauce"/>
              </a:rPr>
              <a:t>Sustainability</a:t>
            </a:r>
          </a:p>
        </p:txBody>
      </p:sp>
      <p:sp>
        <p:nvSpPr>
          <p:cNvPr id="35" name="Freeform 35"/>
          <p:cNvSpPr/>
          <p:nvPr/>
        </p:nvSpPr>
        <p:spPr>
          <a:xfrm>
            <a:off x="10353169" y="5257581"/>
            <a:ext cx="1838831" cy="1631545"/>
          </a:xfrm>
          <a:custGeom>
            <a:avLst/>
            <a:gdLst/>
            <a:ahLst/>
            <a:cxnLst/>
            <a:rect l="l" t="t" r="r" b="b"/>
            <a:pathLst>
              <a:path w="2758247" h="2447318">
                <a:moveTo>
                  <a:pt x="0" y="0"/>
                </a:moveTo>
                <a:lnTo>
                  <a:pt x="2758247" y="0"/>
                </a:lnTo>
                <a:lnTo>
                  <a:pt x="2758247" y="2447317"/>
                </a:lnTo>
                <a:lnTo>
                  <a:pt x="0" y="2447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988119" y="966354"/>
            <a:ext cx="8414095" cy="629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05"/>
              </a:lnSpc>
              <a:spcBef>
                <a:spcPct val="0"/>
              </a:spcBef>
            </a:pPr>
            <a:r>
              <a:rPr lang="en-US" sz="3845" spc="377" dirty="0">
                <a:solidFill>
                  <a:srgbClr val="231F2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dec Pro ExtraBold"/>
              </a:rPr>
              <a:t>Sustainable Technology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88119" y="3027879"/>
            <a:ext cx="419248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70"/>
              </a:lnSpc>
              <a:spcBef>
                <a:spcPct val="0"/>
              </a:spcBef>
            </a:pPr>
            <a:r>
              <a:rPr lang="en-US" sz="1400" spc="97" dirty="0">
                <a:solidFill>
                  <a:srgbClr val="231F20"/>
                </a:solidFill>
                <a:ea typeface="Open Sauce"/>
                <a:cs typeface="Open Sauce"/>
                <a:sym typeface="Open Sauce"/>
              </a:rPr>
              <a:t>Promoting sustainable economic growth ensures long-term prosperity and resilience.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88119" y="2765800"/>
            <a:ext cx="2310603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5"/>
              </a:lnSpc>
              <a:spcBef>
                <a:spcPct val="0"/>
              </a:spcBef>
            </a:pPr>
            <a:r>
              <a:rPr lang="en-US" b="1" spc="151" dirty="0">
                <a:solidFill>
                  <a:srgbClr val="397D5A"/>
                </a:solidFill>
                <a:ea typeface="Open Sauce Bold"/>
                <a:cs typeface="Open Sauce Bold"/>
                <a:sym typeface="Open Sauce Bold"/>
              </a:rPr>
              <a:t>Economy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88119" y="4124350"/>
            <a:ext cx="373628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70"/>
              </a:lnSpc>
              <a:spcBef>
                <a:spcPct val="0"/>
              </a:spcBef>
            </a:pPr>
            <a:r>
              <a:rPr lang="en-US" sz="1400" spc="97" dirty="0">
                <a:solidFill>
                  <a:srgbClr val="231F20"/>
                </a:solidFill>
                <a:ea typeface="Open Sauce"/>
                <a:cs typeface="Open Sauce"/>
                <a:sym typeface="Open Sauce"/>
              </a:rPr>
              <a:t>Protecting our environment safeguards natural resources for future generations.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88119" y="3862271"/>
            <a:ext cx="2310603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5"/>
              </a:lnSpc>
              <a:spcBef>
                <a:spcPct val="0"/>
              </a:spcBef>
            </a:pPr>
            <a:r>
              <a:rPr lang="en-US" b="1" spc="151" dirty="0">
                <a:solidFill>
                  <a:srgbClr val="397D5A"/>
                </a:solidFill>
                <a:ea typeface="Open Sauce Bold"/>
                <a:cs typeface="Open Sauce Bold"/>
                <a:sym typeface="Open Sauce Bold"/>
              </a:rPr>
              <a:t>Environment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88119" y="5049693"/>
            <a:ext cx="393948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70"/>
              </a:lnSpc>
              <a:spcBef>
                <a:spcPct val="0"/>
              </a:spcBef>
            </a:pPr>
            <a:r>
              <a:rPr lang="en-US" sz="1400" spc="97" dirty="0">
                <a:solidFill>
                  <a:srgbClr val="231F20"/>
                </a:solidFill>
                <a:ea typeface="Open Sauce"/>
                <a:cs typeface="Open Sauce"/>
                <a:sym typeface="Open Sauce"/>
              </a:rPr>
              <a:t>Ensuring social equity guarantees fair opportunities and access for all individuals.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88119" y="4787614"/>
            <a:ext cx="2310603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5"/>
              </a:lnSpc>
              <a:spcBef>
                <a:spcPct val="0"/>
              </a:spcBef>
            </a:pPr>
            <a:r>
              <a:rPr lang="en-US" b="1" spc="151" dirty="0">
                <a:solidFill>
                  <a:srgbClr val="397D5A"/>
                </a:solidFill>
                <a:ea typeface="Open Sauce Bold"/>
                <a:cs typeface="Open Sauce Bold"/>
                <a:sym typeface="Open Sauce Bold"/>
              </a:rPr>
              <a:t>Equity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88119" y="1884811"/>
            <a:ext cx="6544959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15"/>
              </a:lnSpc>
              <a:spcBef>
                <a:spcPct val="0"/>
              </a:spcBef>
            </a:pPr>
            <a:r>
              <a:rPr lang="en-US" sz="1600" spc="121" dirty="0">
                <a:solidFill>
                  <a:srgbClr val="231F20"/>
                </a:solidFill>
                <a:ea typeface="Open Sauce"/>
                <a:cs typeface="Open Sauce"/>
                <a:sym typeface="Open Sauce"/>
              </a:rPr>
              <a:t>Meets the needs of present without compromising the ability of future generations to meet their own needs</a:t>
            </a:r>
          </a:p>
        </p:txBody>
      </p:sp>
      <p:sp>
        <p:nvSpPr>
          <p:cNvPr id="44" name="Freeform 44"/>
          <p:cNvSpPr/>
          <p:nvPr/>
        </p:nvSpPr>
        <p:spPr>
          <a:xfrm flipH="1" flipV="1">
            <a:off x="-1372815" y="-532260"/>
            <a:ext cx="2745629" cy="2436122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056" y="3618565"/>
            <a:ext cx="545558" cy="545558"/>
          </a:xfrm>
          <a:prstGeom prst="rect">
            <a:avLst/>
          </a:prstGeom>
        </p:spPr>
      </p:pic>
      <p:pic>
        <p:nvPicPr>
          <p:cNvPr id="49" name="Graphic 48" descr="Leaf with solid fill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47764" y="2437071"/>
            <a:ext cx="706148" cy="706148"/>
          </a:xfrm>
          <a:prstGeom prst="rect">
            <a:avLst/>
          </a:prstGeom>
        </p:spPr>
      </p:pic>
      <p:pic>
        <p:nvPicPr>
          <p:cNvPr id="51" name="Graphic 50" descr="Group with solid fill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5131" y="5676638"/>
            <a:ext cx="745859" cy="745859"/>
          </a:xfrm>
          <a:prstGeom prst="rect">
            <a:avLst/>
          </a:prstGeom>
        </p:spPr>
      </p:pic>
      <p:pic>
        <p:nvPicPr>
          <p:cNvPr id="53" name="Graphic 52" descr="Coins with solid fill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56224" y="2451048"/>
            <a:ext cx="685844" cy="685844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076654" y="3275111"/>
            <a:ext cx="1225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Economy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9785278" y="3275111"/>
            <a:ext cx="1225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Environment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176483" y="6435527"/>
            <a:ext cx="1225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Equity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33281" y="1984215"/>
            <a:ext cx="3797300" cy="874277"/>
            <a:chOff x="0" y="0"/>
            <a:chExt cx="6285713" cy="1447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5677" cy="1447165"/>
            </a:xfrm>
            <a:custGeom>
              <a:avLst/>
              <a:gdLst/>
              <a:ahLst/>
              <a:cxnLst/>
              <a:rect l="l" t="t" r="r" b="b"/>
              <a:pathLst>
                <a:path w="6285677" h="1447165">
                  <a:moveTo>
                    <a:pt x="51687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5168716" y="1447165"/>
                    <a:pt x="5168716" y="1447165"/>
                    <a:pt x="5168716" y="1447165"/>
                  </a:cubicBezTo>
                  <a:cubicBezTo>
                    <a:pt x="5783936" y="1447165"/>
                    <a:pt x="6285677" y="1122172"/>
                    <a:pt x="6285677" y="723519"/>
                  </a:cubicBezTo>
                  <a:cubicBezTo>
                    <a:pt x="6285677" y="324866"/>
                    <a:pt x="5783936" y="0"/>
                    <a:pt x="516871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155649" y="1618410"/>
            <a:ext cx="1242256" cy="1241386"/>
            <a:chOff x="0" y="0"/>
            <a:chExt cx="2056320" cy="20548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956563" y="5818894"/>
            <a:ext cx="3797667" cy="872900"/>
            <a:chOff x="0" y="0"/>
            <a:chExt cx="6296233" cy="1447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96131" cy="1447165"/>
            </a:xfrm>
            <a:custGeom>
              <a:avLst/>
              <a:gdLst/>
              <a:ahLst/>
              <a:cxnLst/>
              <a:rect l="l" t="t" r="r" b="b"/>
              <a:pathLst>
                <a:path w="6296131" h="1447165">
                  <a:moveTo>
                    <a:pt x="517730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5177303" y="1447165"/>
                    <a:pt x="5177303" y="1447165"/>
                    <a:pt x="5177303" y="1447165"/>
                  </a:cubicBezTo>
                  <a:cubicBezTo>
                    <a:pt x="5793728" y="1447165"/>
                    <a:pt x="6296131" y="1122172"/>
                    <a:pt x="6296131" y="723519"/>
                  </a:cubicBezTo>
                  <a:cubicBezTo>
                    <a:pt x="6296131" y="324866"/>
                    <a:pt x="5793728" y="0"/>
                    <a:pt x="5177303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345968" y="5451060"/>
            <a:ext cx="1239431" cy="1240734"/>
            <a:chOff x="0" y="0"/>
            <a:chExt cx="2054880" cy="20570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5208447" y="4467030"/>
            <a:ext cx="3802395" cy="857904"/>
            <a:chOff x="0" y="0"/>
            <a:chExt cx="6417459" cy="14479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17287" cy="1447927"/>
            </a:xfrm>
            <a:custGeom>
              <a:avLst/>
              <a:gdLst/>
              <a:ahLst/>
              <a:cxnLst/>
              <a:rect l="l" t="t" r="r" b="b"/>
              <a:pathLst>
                <a:path w="6417287" h="1447927">
                  <a:moveTo>
                    <a:pt x="527692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5276921" y="1447927"/>
                    <a:pt x="5276921" y="1447927"/>
                    <a:pt x="5276921" y="1447927"/>
                  </a:cubicBezTo>
                  <a:cubicBezTo>
                    <a:pt x="5905192" y="1447927"/>
                    <a:pt x="6417287" y="1122807"/>
                    <a:pt x="6417287" y="724027"/>
                  </a:cubicBezTo>
                  <a:cubicBezTo>
                    <a:pt x="6417287" y="325247"/>
                    <a:pt x="5905192" y="0"/>
                    <a:pt x="5276921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4568539" y="4105696"/>
            <a:ext cx="1217959" cy="1217959"/>
            <a:chOff x="0" y="0"/>
            <a:chExt cx="2055600" cy="2055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55622" cy="2055622"/>
            </a:xfrm>
            <a:custGeom>
              <a:avLst/>
              <a:gdLst/>
              <a:ahLst/>
              <a:cxnLst/>
              <a:rect l="l" t="t" r="r" b="b"/>
              <a:pathLst>
                <a:path w="2055622" h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6373161" y="3227854"/>
            <a:ext cx="3797300" cy="877842"/>
            <a:chOff x="0" y="0"/>
            <a:chExt cx="6269528" cy="14493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269426" cy="1449324"/>
            </a:xfrm>
            <a:custGeom>
              <a:avLst/>
              <a:gdLst/>
              <a:ahLst/>
              <a:cxnLst/>
              <a:rect l="l" t="t" r="r" b="b"/>
              <a:pathLst>
                <a:path w="6269426" h="1449324">
                  <a:moveTo>
                    <a:pt x="51553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5155347" y="1449324"/>
                    <a:pt x="5155347" y="1449324"/>
                    <a:pt x="5155347" y="1449324"/>
                  </a:cubicBezTo>
                  <a:cubicBezTo>
                    <a:pt x="5769028" y="1449324"/>
                    <a:pt x="6269426" y="1123823"/>
                    <a:pt x="6269426" y="724662"/>
                  </a:cubicBezTo>
                  <a:cubicBezTo>
                    <a:pt x="6269426" y="325501"/>
                    <a:pt x="5769027" y="0"/>
                    <a:pt x="515534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5792295" y="2859796"/>
            <a:ext cx="1246771" cy="1245899"/>
            <a:chOff x="0" y="0"/>
            <a:chExt cx="2058480" cy="20570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717796" y="693263"/>
            <a:ext cx="3797300" cy="873218"/>
            <a:chOff x="0" y="0"/>
            <a:chExt cx="6293334" cy="1447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93232" cy="1447165"/>
            </a:xfrm>
            <a:custGeom>
              <a:avLst/>
              <a:gdLst/>
              <a:ahLst/>
              <a:cxnLst/>
              <a:rect l="l" t="t" r="r" b="b"/>
              <a:pathLst>
                <a:path w="6293232" h="1447165">
                  <a:moveTo>
                    <a:pt x="51749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5174919" y="1447165"/>
                    <a:pt x="5174919" y="1447165"/>
                    <a:pt x="5174919" y="1447165"/>
                  </a:cubicBezTo>
                  <a:cubicBezTo>
                    <a:pt x="5791060" y="1447165"/>
                    <a:pt x="6293232" y="1122172"/>
                    <a:pt x="6293232" y="723519"/>
                  </a:cubicBezTo>
                  <a:cubicBezTo>
                    <a:pt x="6293232" y="324866"/>
                    <a:pt x="5791060" y="0"/>
                    <a:pt x="5174919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8148198" y="325317"/>
            <a:ext cx="1239883" cy="1241186"/>
            <a:chOff x="0" y="0"/>
            <a:chExt cx="2054880" cy="20570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3271447" y="5386310"/>
            <a:ext cx="1370234" cy="1370234"/>
          </a:xfrm>
          <a:custGeom>
            <a:avLst/>
            <a:gdLst/>
            <a:ahLst/>
            <a:cxnLst/>
            <a:rect l="l" t="t" r="r" b="b"/>
            <a:pathLst>
              <a:path w="2055351" h="2055351">
                <a:moveTo>
                  <a:pt x="0" y="0"/>
                </a:moveTo>
                <a:lnTo>
                  <a:pt x="2055350" y="0"/>
                </a:lnTo>
                <a:lnTo>
                  <a:pt x="2055350" y="2055351"/>
                </a:lnTo>
                <a:lnTo>
                  <a:pt x="0" y="20553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568538" y="4109183"/>
            <a:ext cx="1154460" cy="1154460"/>
          </a:xfrm>
          <a:custGeom>
            <a:avLst/>
            <a:gdLst/>
            <a:ahLst/>
            <a:cxnLst/>
            <a:rect l="l" t="t" r="r" b="b"/>
            <a:pathLst>
              <a:path w="1731690" h="1731690">
                <a:moveTo>
                  <a:pt x="0" y="0"/>
                </a:moveTo>
                <a:lnTo>
                  <a:pt x="1731690" y="0"/>
                </a:lnTo>
                <a:lnTo>
                  <a:pt x="1731690" y="1731689"/>
                </a:lnTo>
                <a:lnTo>
                  <a:pt x="0" y="1731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943331" y="3010397"/>
            <a:ext cx="944699" cy="944699"/>
          </a:xfrm>
          <a:custGeom>
            <a:avLst/>
            <a:gdLst/>
            <a:ahLst/>
            <a:cxnLst/>
            <a:rect l="l" t="t" r="r" b="b"/>
            <a:pathLst>
              <a:path w="1417049" h="1417049">
                <a:moveTo>
                  <a:pt x="0" y="0"/>
                </a:moveTo>
                <a:lnTo>
                  <a:pt x="1417048" y="0"/>
                </a:lnTo>
                <a:lnTo>
                  <a:pt x="1417048" y="1417049"/>
                </a:lnTo>
                <a:lnTo>
                  <a:pt x="0" y="1417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312639" y="1804277"/>
            <a:ext cx="928276" cy="928276"/>
          </a:xfrm>
          <a:custGeom>
            <a:avLst/>
            <a:gdLst/>
            <a:ahLst/>
            <a:cxnLst/>
            <a:rect l="l" t="t" r="r" b="b"/>
            <a:pathLst>
              <a:path w="1392414" h="1392414">
                <a:moveTo>
                  <a:pt x="0" y="0"/>
                </a:moveTo>
                <a:lnTo>
                  <a:pt x="1392414" y="0"/>
                </a:lnTo>
                <a:lnTo>
                  <a:pt x="1392414" y="1392414"/>
                </a:lnTo>
                <a:lnTo>
                  <a:pt x="0" y="13924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160409" y="348523"/>
            <a:ext cx="1215463" cy="1215463"/>
          </a:xfrm>
          <a:custGeom>
            <a:avLst/>
            <a:gdLst/>
            <a:ahLst/>
            <a:cxnLst/>
            <a:rect l="l" t="t" r="r" b="b"/>
            <a:pathLst>
              <a:path w="1823195" h="1823195">
                <a:moveTo>
                  <a:pt x="0" y="0"/>
                </a:moveTo>
                <a:lnTo>
                  <a:pt x="1823195" y="0"/>
                </a:lnTo>
                <a:lnTo>
                  <a:pt x="1823195" y="1823195"/>
                </a:lnTo>
                <a:lnTo>
                  <a:pt x="0" y="18231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204639" y="1602529"/>
            <a:ext cx="5965367" cy="2423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80"/>
              </a:lnSpc>
            </a:pPr>
            <a:r>
              <a:rPr lang="en-US" spc="133" dirty="0">
                <a:solidFill>
                  <a:schemeClr val="accent4">
                    <a:lumMod val="50000"/>
                  </a:schemeClr>
                </a:solidFill>
                <a:ea typeface="Cascadia Mono SemiBold" panose="020B0609020000020004" pitchFamily="49" charset="0"/>
                <a:cs typeface="Cascadia Mono SemiBold" panose="020B0609020000020004" pitchFamily="49" charset="0"/>
                <a:sym typeface="Open Sauce"/>
              </a:rPr>
              <a:t>Industry 5.0 </a:t>
            </a:r>
            <a:r>
              <a:rPr lang="en-US" spc="133" dirty="0">
                <a:solidFill>
                  <a:srgbClr val="231F20"/>
                </a:solidFill>
                <a:ea typeface="Cascadia Mono SemiBold" panose="020B0609020000020004" pitchFamily="49" charset="0"/>
                <a:cs typeface="Cascadia Mono SemiBold" panose="020B0609020000020004" pitchFamily="49" charset="0"/>
                <a:sym typeface="Open Sauce"/>
              </a:rPr>
              <a:t>is the next phase of industrial evolution, focusing on the integration of advanced technologies with a human-centric approach.</a:t>
            </a:r>
          </a:p>
          <a:p>
            <a:pPr>
              <a:lnSpc>
                <a:spcPts val="1880"/>
              </a:lnSpc>
            </a:pPr>
            <a:endParaRPr lang="en-US" spc="133" dirty="0">
              <a:solidFill>
                <a:srgbClr val="231F20"/>
              </a:solidFill>
              <a:ea typeface="Cascadia Mono SemiBold" panose="020B0609020000020004" pitchFamily="49" charset="0"/>
              <a:cs typeface="Cascadia Mono SemiBold" panose="020B0609020000020004" pitchFamily="49" charset="0"/>
              <a:sym typeface="Open Sauce"/>
            </a:endParaRPr>
          </a:p>
          <a:p>
            <a:pPr>
              <a:lnSpc>
                <a:spcPts val="1880"/>
              </a:lnSpc>
            </a:pPr>
            <a:r>
              <a:rPr lang="en-US" spc="133" dirty="0">
                <a:solidFill>
                  <a:srgbClr val="231F20"/>
                </a:solidFill>
                <a:ea typeface="Cascadia Mono SemiBold" panose="020B0609020000020004" pitchFamily="49" charset="0"/>
                <a:cs typeface="Cascadia Mono SemiBold" panose="020B0609020000020004" pitchFamily="49" charset="0"/>
                <a:sym typeface="Open Sauce Bold"/>
              </a:rPr>
              <a:t>Key Components:</a:t>
            </a:r>
          </a:p>
          <a:p>
            <a:pPr>
              <a:lnSpc>
                <a:spcPts val="1880"/>
              </a:lnSpc>
            </a:pPr>
            <a:endParaRPr lang="en-US" spc="133" dirty="0">
              <a:solidFill>
                <a:srgbClr val="231F20"/>
              </a:solidFill>
              <a:ea typeface="Cascadia Mono SemiBold" panose="020B0609020000020004" pitchFamily="49" charset="0"/>
              <a:cs typeface="Cascadia Mono SemiBold" panose="020B0609020000020004" pitchFamily="49" charset="0"/>
              <a:sym typeface="Open Sauce Bold"/>
            </a:endParaRPr>
          </a:p>
          <a:p>
            <a:pPr marL="294005" lvl="1" indent="-147320">
              <a:lnSpc>
                <a:spcPts val="1880"/>
              </a:lnSpc>
              <a:buAutoNum type="arabicPeriod"/>
            </a:pPr>
            <a:r>
              <a:rPr lang="en-US" spc="133" dirty="0">
                <a:solidFill>
                  <a:srgbClr val="231F20"/>
                </a:solidFill>
                <a:ea typeface="Cascadia Mono SemiBold" panose="020B0609020000020004" pitchFamily="49" charset="0"/>
                <a:cs typeface="Cascadia Mono SemiBold" panose="020B0609020000020004" pitchFamily="49" charset="0"/>
                <a:sym typeface="Open Sauce"/>
              </a:rPr>
              <a:t>Human-Machine Collaboration</a:t>
            </a:r>
          </a:p>
          <a:p>
            <a:pPr marL="294005" lvl="1" indent="-147320">
              <a:lnSpc>
                <a:spcPts val="1880"/>
              </a:lnSpc>
              <a:buAutoNum type="arabicPeriod"/>
            </a:pPr>
            <a:r>
              <a:rPr lang="en-US" spc="133" dirty="0">
                <a:solidFill>
                  <a:srgbClr val="231F20"/>
                </a:solidFill>
                <a:ea typeface="Cascadia Mono SemiBold" panose="020B0609020000020004" pitchFamily="49" charset="0"/>
                <a:cs typeface="Cascadia Mono SemiBold" panose="020B0609020000020004" pitchFamily="49" charset="0"/>
                <a:sym typeface="Open Sauce"/>
              </a:rPr>
              <a:t>Personalization</a:t>
            </a:r>
          </a:p>
          <a:p>
            <a:pPr marL="294005" lvl="1" indent="-147320">
              <a:lnSpc>
                <a:spcPts val="1880"/>
              </a:lnSpc>
              <a:buAutoNum type="arabicPeriod"/>
            </a:pPr>
            <a:r>
              <a:rPr lang="en-US" spc="133" dirty="0">
                <a:solidFill>
                  <a:srgbClr val="231F20"/>
                </a:solidFill>
                <a:ea typeface="Cascadia Mono SemiBold" panose="020B0609020000020004" pitchFamily="49" charset="0"/>
                <a:cs typeface="Cascadia Mono SemiBold" panose="020B0609020000020004" pitchFamily="49" charset="0"/>
                <a:sym typeface="Open Sauce"/>
              </a:rPr>
              <a:t>Sustainable</a:t>
            </a:r>
          </a:p>
          <a:p>
            <a:pPr>
              <a:lnSpc>
                <a:spcPts val="1880"/>
              </a:lnSpc>
            </a:pPr>
            <a:endParaRPr lang="en-US" spc="133" dirty="0">
              <a:solidFill>
                <a:srgbClr val="231F20"/>
              </a:solidFill>
              <a:ea typeface="Cascadia Mono SemiBold" panose="020B0609020000020004" pitchFamily="49" charset="0"/>
              <a:cs typeface="Cascadia Mono SemiBold" panose="020B0609020000020004" pitchFamily="49" charset="0"/>
              <a:sym typeface="Open Sauce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719227" y="5956931"/>
            <a:ext cx="1496387" cy="220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0"/>
              </a:lnSpc>
            </a:pPr>
            <a:r>
              <a:rPr lang="en-US" sz="1400" u="sng" spc="125" dirty="0">
                <a:solidFill>
                  <a:srgbClr val="231F20"/>
                </a:solidFill>
                <a:ea typeface="Cascadia Mono SemiBold" panose="020B0609020000020004" pitchFamily="49" charset="0"/>
                <a:cs typeface="Cascadia Mono SemiBold" panose="020B0609020000020004" pitchFamily="49" charset="0"/>
                <a:sym typeface="Open Sauce Bold"/>
              </a:rPr>
              <a:t>Industry 1.0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719227" y="6200847"/>
            <a:ext cx="2436423" cy="54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5"/>
              </a:lnSpc>
            </a:pPr>
            <a:r>
              <a:rPr lang="en-US" sz="1400" spc="99" dirty="0">
                <a:solidFill>
                  <a:srgbClr val="231F20"/>
                </a:solidFill>
                <a:ea typeface="Cascadia Mono SemiBold" panose="020B0609020000020004" pitchFamily="49" charset="0"/>
                <a:cs typeface="Cascadia Mono SemiBold" panose="020B0609020000020004" pitchFamily="49" charset="0"/>
                <a:sym typeface="Open Sauce"/>
              </a:rPr>
              <a:t>Marked by Mechanization and powered by water and steam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915539" y="4611208"/>
            <a:ext cx="1469949" cy="21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1735"/>
              </a:lnSpc>
              <a:spcBef>
                <a:spcPct val="0"/>
              </a:spcBef>
            </a:pPr>
            <a:r>
              <a:rPr lang="en-US" sz="1400" u="sng" spc="123" dirty="0">
                <a:solidFill>
                  <a:srgbClr val="231F20"/>
                </a:solidFill>
                <a:ea typeface="Cascadia Mono SemiBold" panose="020B0609020000020004" pitchFamily="49" charset="0"/>
                <a:cs typeface="Cascadia Mono SemiBold" panose="020B0609020000020004" pitchFamily="49" charset="0"/>
                <a:sym typeface="Open Sauce Bold"/>
              </a:rPr>
              <a:t>Industry 2.0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915539" y="4839178"/>
            <a:ext cx="275708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0"/>
              </a:lnSpc>
            </a:pPr>
            <a:r>
              <a:rPr lang="en-US" sz="1400" spc="97" dirty="0">
                <a:solidFill>
                  <a:srgbClr val="231F20"/>
                </a:solidFill>
                <a:ea typeface="Cascadia Mono SemiBold" panose="020B0609020000020004" pitchFamily="49" charset="0"/>
                <a:cs typeface="Cascadia Mono SemiBold" panose="020B0609020000020004" pitchFamily="49" charset="0"/>
                <a:sym typeface="Open Sauce"/>
              </a:rPr>
              <a:t>Assembly lines and electricity allows for mass production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170005" y="3389490"/>
            <a:ext cx="1502616" cy="220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1775"/>
              </a:lnSpc>
              <a:spcBef>
                <a:spcPct val="0"/>
              </a:spcBef>
            </a:pPr>
            <a:r>
              <a:rPr lang="en-US" sz="1400" u="sng" spc="126" dirty="0">
                <a:solidFill>
                  <a:srgbClr val="231F20"/>
                </a:solidFill>
                <a:ea typeface="Cascadia Mono SemiBold" panose="020B0609020000020004" pitchFamily="49" charset="0"/>
                <a:cs typeface="Cascadia Mono SemiBold" panose="020B0609020000020004" pitchFamily="49" charset="0"/>
                <a:sym typeface="Open Sauce Bold"/>
              </a:rPr>
              <a:t>Industry 3.0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170006" y="3569674"/>
            <a:ext cx="2640657" cy="368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spc="99" dirty="0">
                <a:solidFill>
                  <a:srgbClr val="231F20"/>
                </a:solidFill>
                <a:ea typeface="Cascadia Mono SemiBold" panose="020B0609020000020004" pitchFamily="49" charset="0"/>
                <a:cs typeface="Cascadia Mono SemiBold" panose="020B0609020000020004" pitchFamily="49" charset="0"/>
                <a:sym typeface="Open Sauce"/>
              </a:rPr>
              <a:t>Computers and electronics make automation possible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487676" y="2106545"/>
            <a:ext cx="1574099" cy="228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1860"/>
              </a:lnSpc>
              <a:spcBef>
                <a:spcPct val="0"/>
              </a:spcBef>
            </a:pPr>
            <a:r>
              <a:rPr lang="en-US" sz="1400" u="sng" spc="132" dirty="0">
                <a:solidFill>
                  <a:srgbClr val="231F20"/>
                </a:solidFill>
                <a:ea typeface="Cascadia Mono SemiBold" panose="020B0609020000020004" pitchFamily="49" charset="0"/>
                <a:cs typeface="Cascadia Mono SemiBold" panose="020B0609020000020004" pitchFamily="49" charset="0"/>
                <a:sym typeface="Open Sauce Bold"/>
              </a:rPr>
              <a:t>Industry 4.0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487676" y="2354196"/>
            <a:ext cx="3269986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65"/>
              </a:lnSpc>
            </a:pPr>
            <a:r>
              <a:rPr lang="en-US" sz="1400" spc="104" dirty="0">
                <a:solidFill>
                  <a:srgbClr val="231F20"/>
                </a:solidFill>
                <a:ea typeface="Cascadia Mono SemiBold" panose="020B0609020000020004" pitchFamily="49" charset="0"/>
                <a:cs typeface="Cascadia Mono SemiBold" panose="020B0609020000020004" pitchFamily="49" charset="0"/>
                <a:sym typeface="Open Sauce"/>
              </a:rPr>
              <a:t>Advances in Cyber-physical systems, IoT and network communications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480737" y="831358"/>
            <a:ext cx="1496933" cy="220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0"/>
              </a:lnSpc>
            </a:pPr>
            <a:r>
              <a:rPr lang="en-US" sz="1400" u="sng" spc="125" dirty="0">
                <a:solidFill>
                  <a:srgbClr val="231F20"/>
                </a:solidFill>
                <a:ea typeface="Cascadia Mono SemiBold" panose="020B0609020000020004" pitchFamily="49" charset="0"/>
                <a:cs typeface="Cascadia Mono SemiBold" panose="020B0609020000020004" pitchFamily="49" charset="0"/>
                <a:sym typeface="Open Sauce Bold Italics" panose="00000800000000000000"/>
              </a:rPr>
              <a:t>Industry 5.0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80737" y="1075360"/>
            <a:ext cx="3034297" cy="541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5"/>
              </a:lnSpc>
            </a:pPr>
            <a:r>
              <a:rPr lang="en-US" sz="1400" b="1" spc="99" dirty="0">
                <a:solidFill>
                  <a:srgbClr val="231F20"/>
                </a:solidFill>
                <a:ea typeface="Cascadia Mono SemiBold" panose="020B0609020000020004" pitchFamily="49" charset="0"/>
                <a:cs typeface="Cascadia Mono SemiBold" panose="020B0609020000020004" pitchFamily="49" charset="0"/>
                <a:sym typeface="Open Sauce Bold"/>
              </a:rPr>
              <a:t>Human-Robot collaboration, Customization and Cognitive System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-1028700" y="-372146"/>
            <a:ext cx="2057400" cy="7533267"/>
            <a:chOff x="0" y="0"/>
            <a:chExt cx="812800" cy="297610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sp>
        <p:nvSpPr>
          <p:cNvPr id="42" name="TextBox 36"/>
          <p:cNvSpPr txBox="1"/>
          <p:nvPr/>
        </p:nvSpPr>
        <p:spPr>
          <a:xfrm>
            <a:off x="1162588" y="717810"/>
            <a:ext cx="8414095" cy="629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05"/>
              </a:lnSpc>
              <a:spcBef>
                <a:spcPct val="0"/>
              </a:spcBef>
            </a:pPr>
            <a:r>
              <a:rPr lang="en-US" sz="3845" spc="377" dirty="0">
                <a:solidFill>
                  <a:srgbClr val="231F2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dec Pro ExtraBold"/>
              </a:rPr>
              <a:t>Industry 5.0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422299" y="249636"/>
            <a:ext cx="11347402" cy="2646802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444680" y="263368"/>
            <a:ext cx="11289095" cy="2633070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t="-92914" b="-92914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175420" y="3080685"/>
            <a:ext cx="31750" cy="3091515"/>
            <a:chOff x="0" y="0"/>
            <a:chExt cx="12543" cy="12213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62888" y="3080685"/>
            <a:ext cx="31750" cy="3091515"/>
            <a:chOff x="0" y="0"/>
            <a:chExt cx="12543" cy="12213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sp>
        <p:nvSpPr>
          <p:cNvPr id="13" name="Freeform 13"/>
          <p:cNvSpPr/>
          <p:nvPr/>
        </p:nvSpPr>
        <p:spPr>
          <a:xfrm>
            <a:off x="5329052" y="3235638"/>
            <a:ext cx="1311953" cy="1311953"/>
          </a:xfrm>
          <a:custGeom>
            <a:avLst/>
            <a:gdLst/>
            <a:ahLst/>
            <a:cxnLst/>
            <a:rect l="l" t="t" r="r" b="b"/>
            <a:pathLst>
              <a:path w="1967930" h="1967930">
                <a:moveTo>
                  <a:pt x="0" y="0"/>
                </a:moveTo>
                <a:lnTo>
                  <a:pt x="1967931" y="0"/>
                </a:lnTo>
                <a:lnTo>
                  <a:pt x="1967931" y="1967931"/>
                </a:lnTo>
                <a:lnTo>
                  <a:pt x="0" y="1967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66915" y="3163037"/>
            <a:ext cx="1384555" cy="1384555"/>
          </a:xfrm>
          <a:custGeom>
            <a:avLst/>
            <a:gdLst/>
            <a:ahLst/>
            <a:cxnLst/>
            <a:rect l="l" t="t" r="r" b="b"/>
            <a:pathLst>
              <a:path w="2076832" h="2076832">
                <a:moveTo>
                  <a:pt x="0" y="0"/>
                </a:moveTo>
                <a:lnTo>
                  <a:pt x="2076832" y="0"/>
                </a:lnTo>
                <a:lnTo>
                  <a:pt x="2076832" y="2076833"/>
                </a:lnTo>
                <a:lnTo>
                  <a:pt x="0" y="20768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918588" y="3235638"/>
            <a:ext cx="1460701" cy="1390805"/>
          </a:xfrm>
          <a:custGeom>
            <a:avLst/>
            <a:gdLst/>
            <a:ahLst/>
            <a:cxnLst/>
            <a:rect l="l" t="t" r="r" b="b"/>
            <a:pathLst>
              <a:path w="2191052" h="2086207">
                <a:moveTo>
                  <a:pt x="0" y="0"/>
                </a:moveTo>
                <a:lnTo>
                  <a:pt x="2191052" y="0"/>
                </a:lnTo>
                <a:lnTo>
                  <a:pt x="2191052" y="2086207"/>
                </a:lnTo>
                <a:lnTo>
                  <a:pt x="0" y="20862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917304" y="884852"/>
            <a:ext cx="6343849" cy="928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0"/>
              </a:lnSpc>
              <a:spcBef>
                <a:spcPct val="0"/>
              </a:spcBef>
            </a:pPr>
            <a:r>
              <a:rPr lang="en-US" sz="5555" spc="544" dirty="0">
                <a:solidFill>
                  <a:srgbClr val="FFFFFF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dec Pro ExtraBold"/>
              </a:rPr>
              <a:t>STI-2024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5800" y="1911622"/>
            <a:ext cx="10820400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5"/>
              </a:lnSpc>
            </a:pPr>
            <a:r>
              <a:rPr lang="en-US" sz="2000" b="1" spc="163" dirty="0">
                <a:solidFill>
                  <a:srgbClr val="FFFFFF"/>
                </a:solidFill>
                <a:ea typeface="Open Sauce"/>
                <a:cs typeface="Open Sauce"/>
                <a:sym typeface="Open Sauce"/>
              </a:rPr>
              <a:t>An annual event that brings together researchers, industry experts, and academics to discuss and promote sustainable technologies in Industry 5.0.</a:t>
            </a:r>
          </a:p>
          <a:p>
            <a:pPr marL="0" lvl="1" algn="ctr">
              <a:lnSpc>
                <a:spcPts val="2305"/>
              </a:lnSpc>
              <a:spcBef>
                <a:spcPct val="0"/>
              </a:spcBef>
            </a:pPr>
            <a:endParaRPr lang="en-US" sz="2000" b="1" spc="163" dirty="0">
              <a:solidFill>
                <a:srgbClr val="FFFFFF"/>
              </a:solidFill>
              <a:ea typeface="Open Sauce"/>
              <a:cs typeface="Open Sauce"/>
              <a:sym typeface="Open Sauc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77849" y="4867743"/>
            <a:ext cx="3753121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215" lvl="1" indent="-161290" algn="just">
              <a:lnSpc>
                <a:spcPts val="2065"/>
              </a:lnSpc>
              <a:buFont typeface="Arial" panose="020B0604020202020204"/>
              <a:buChar char="•"/>
            </a:pPr>
            <a:r>
              <a:rPr lang="en-US" b="1" spc="146" dirty="0">
                <a:solidFill>
                  <a:srgbClr val="231F20"/>
                </a:solidFill>
                <a:ea typeface="Open Sauce Bold"/>
                <a:cs typeface="Open Sauce Bold"/>
                <a:sym typeface="Open Sauce Bold"/>
              </a:rPr>
              <a:t>Keynote and Invited Speeches</a:t>
            </a:r>
          </a:p>
          <a:p>
            <a:pPr marL="323215" lvl="1" indent="-161290" algn="just">
              <a:lnSpc>
                <a:spcPts val="2065"/>
              </a:lnSpc>
              <a:buFont typeface="Arial" panose="020B0604020202020204"/>
              <a:buChar char="•"/>
            </a:pPr>
            <a:r>
              <a:rPr lang="en-US" b="1" spc="146" dirty="0">
                <a:solidFill>
                  <a:srgbClr val="231F20"/>
                </a:solidFill>
                <a:ea typeface="Open Sauce Bold"/>
                <a:cs typeface="Open Sauce Bold"/>
                <a:sym typeface="Open Sauce Bold"/>
              </a:rPr>
              <a:t>Workshop and Tutorials</a:t>
            </a:r>
          </a:p>
          <a:p>
            <a:pPr algn="just">
              <a:lnSpc>
                <a:spcPts val="2065"/>
              </a:lnSpc>
            </a:pPr>
            <a:endParaRPr lang="en-US" b="1" spc="146" dirty="0">
              <a:solidFill>
                <a:srgbClr val="231F20"/>
              </a:solidFill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207170" y="4867743"/>
            <a:ext cx="364581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215" lvl="1" indent="-161290">
              <a:lnSpc>
                <a:spcPts val="2065"/>
              </a:lnSpc>
              <a:buFont typeface="Arial" panose="020B0604020202020204"/>
              <a:buChar char="•"/>
            </a:pPr>
            <a:r>
              <a:rPr lang="en-US" b="1" spc="146" dirty="0">
                <a:solidFill>
                  <a:srgbClr val="231F20"/>
                </a:solidFill>
                <a:ea typeface="Open Sauce Bold"/>
                <a:cs typeface="Open Sauce Bold"/>
                <a:sym typeface="Open Sauce Bold"/>
              </a:rPr>
              <a:t>Technical Paper Submission</a:t>
            </a:r>
          </a:p>
          <a:p>
            <a:pPr marL="323215" lvl="1" indent="-161290">
              <a:lnSpc>
                <a:spcPts val="2065"/>
              </a:lnSpc>
              <a:buFont typeface="Arial" panose="020B0604020202020204"/>
              <a:buChar char="•"/>
            </a:pPr>
            <a:r>
              <a:rPr lang="en-US" b="1" spc="146" dirty="0">
                <a:solidFill>
                  <a:srgbClr val="231F20"/>
                </a:solidFill>
                <a:ea typeface="Open Sauce Bold"/>
                <a:cs typeface="Open Sauce Bold"/>
                <a:sym typeface="Open Sauce Bold"/>
              </a:rPr>
              <a:t>Interactive Paper Session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62887" y="4867743"/>
            <a:ext cx="4219563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215" lvl="1" indent="-161290">
              <a:lnSpc>
                <a:spcPts val="2065"/>
              </a:lnSpc>
              <a:buFont typeface="Arial" panose="020B0604020202020204"/>
              <a:buChar char="•"/>
            </a:pPr>
            <a:r>
              <a:rPr lang="en-US" b="1" spc="146" dirty="0">
                <a:solidFill>
                  <a:srgbClr val="231F20"/>
                </a:solidFill>
                <a:ea typeface="Open Sauce Bold"/>
                <a:cs typeface="Open Sauce Bold"/>
                <a:sym typeface="Open Sauce Bold"/>
              </a:rPr>
              <a:t>Industrial Talks</a:t>
            </a:r>
          </a:p>
          <a:p>
            <a:pPr marL="323215" lvl="1" indent="-161290">
              <a:lnSpc>
                <a:spcPts val="2065"/>
              </a:lnSpc>
              <a:buFont typeface="Arial" panose="020B0604020202020204"/>
              <a:buChar char="•"/>
            </a:pPr>
            <a:r>
              <a:rPr lang="en-US" b="1" spc="146" dirty="0">
                <a:solidFill>
                  <a:srgbClr val="231F20"/>
                </a:solidFill>
                <a:ea typeface="Open Sauce Bold"/>
                <a:cs typeface="Open Sauce Bold"/>
                <a:sym typeface="Open Sauce Bold"/>
              </a:rPr>
              <a:t>High-level Panel Discussion on Industry 5.0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28330" y="5049281"/>
            <a:ext cx="3124880" cy="312488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258642" y="3990080"/>
            <a:ext cx="1390073" cy="139007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-1040147" y="1152124"/>
            <a:ext cx="3124880" cy="312488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08428" y="-2603044"/>
            <a:ext cx="5758597" cy="57585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22294" y="1035572"/>
            <a:ext cx="3736959" cy="663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70"/>
              </a:lnSpc>
              <a:spcBef>
                <a:spcPct val="0"/>
              </a:spcBef>
            </a:pPr>
            <a:r>
              <a:rPr lang="en-US" sz="3965" spc="388" dirty="0">
                <a:solidFill>
                  <a:srgbClr val="FFFFFF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dec Pro ExtraBold"/>
              </a:rPr>
              <a:t>Why STI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250169" y="143422"/>
            <a:ext cx="4973969" cy="1273606"/>
            <a:chOff x="0" y="0"/>
            <a:chExt cx="9947939" cy="2547212"/>
          </a:xfrm>
        </p:grpSpPr>
        <p:grpSp>
          <p:nvGrpSpPr>
            <p:cNvPr id="12" name="Group 12"/>
            <p:cNvGrpSpPr/>
            <p:nvPr/>
          </p:nvGrpSpPr>
          <p:grpSpPr>
            <a:xfrm>
              <a:off x="1463652" y="0"/>
              <a:ext cx="1552821" cy="2547212"/>
              <a:chOff x="0" y="0"/>
              <a:chExt cx="1451520" cy="238104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-19812"/>
                <a:ext cx="1474216" cy="2444877"/>
              </a:xfrm>
              <a:custGeom>
                <a:avLst/>
                <a:gdLst/>
                <a:ahLst/>
                <a:cxnLst/>
                <a:rect l="l" t="t" r="r" b="b"/>
                <a:pathLst>
                  <a:path w="1474216" h="2444877">
                    <a:moveTo>
                      <a:pt x="1394587" y="1366393"/>
                    </a:moveTo>
                    <a:lnTo>
                      <a:pt x="395351" y="2365883"/>
                    </a:lnTo>
                    <a:cubicBezTo>
                      <a:pt x="315849" y="2444877"/>
                      <a:pt x="186944" y="2444877"/>
                      <a:pt x="107315" y="2365883"/>
                    </a:cubicBezTo>
                    <a:lnTo>
                      <a:pt x="0" y="2258441"/>
                    </a:lnTo>
                    <a:lnTo>
                      <a:pt x="891286" y="1366393"/>
                    </a:lnTo>
                    <a:cubicBezTo>
                      <a:pt x="970788" y="1286891"/>
                      <a:pt x="970788" y="1157859"/>
                      <a:pt x="891286" y="1078357"/>
                    </a:cubicBezTo>
                    <a:lnTo>
                      <a:pt x="0" y="186944"/>
                    </a:lnTo>
                    <a:lnTo>
                      <a:pt x="107442" y="79502"/>
                    </a:lnTo>
                    <a:cubicBezTo>
                      <a:pt x="186944" y="0"/>
                      <a:pt x="315849" y="0"/>
                      <a:pt x="395478" y="79502"/>
                    </a:cubicBezTo>
                    <a:lnTo>
                      <a:pt x="1394714" y="1078357"/>
                    </a:lnTo>
                    <a:cubicBezTo>
                      <a:pt x="1474216" y="1157859"/>
                      <a:pt x="1474216" y="1286891"/>
                      <a:pt x="1394714" y="136639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1650823" y="870381"/>
              <a:ext cx="434420" cy="807220"/>
              <a:chOff x="0" y="0"/>
              <a:chExt cx="406080" cy="75456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-32385"/>
                <a:ext cx="446659" cy="842137"/>
              </a:xfrm>
              <a:custGeom>
                <a:avLst/>
                <a:gdLst/>
                <a:ahLst/>
                <a:cxnLst/>
                <a:rect l="l" t="t" r="r" b="b"/>
                <a:pathLst>
                  <a:path w="446659" h="842137">
                    <a:moveTo>
                      <a:pt x="350393" y="246126"/>
                    </a:moveTo>
                    <a:lnTo>
                      <a:pt x="165354" y="60960"/>
                    </a:lnTo>
                    <a:cubicBezTo>
                      <a:pt x="104394" y="0"/>
                      <a:pt x="0" y="42926"/>
                      <a:pt x="0" y="129413"/>
                    </a:cubicBezTo>
                    <a:lnTo>
                      <a:pt x="0" y="712724"/>
                    </a:lnTo>
                    <a:cubicBezTo>
                      <a:pt x="0" y="799211"/>
                      <a:pt x="104394" y="842137"/>
                      <a:pt x="165354" y="781177"/>
                    </a:cubicBezTo>
                    <a:lnTo>
                      <a:pt x="350393" y="596138"/>
                    </a:lnTo>
                    <a:cubicBezTo>
                      <a:pt x="446659" y="499237"/>
                      <a:pt x="446659" y="342519"/>
                      <a:pt x="350393" y="246126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2059054" y="236466"/>
              <a:ext cx="7888885" cy="2050401"/>
              <a:chOff x="0" y="0"/>
              <a:chExt cx="7374240" cy="191664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431151" cy="1963166"/>
              </a:xfrm>
              <a:custGeom>
                <a:avLst/>
                <a:gdLst/>
                <a:ahLst/>
                <a:cxnLst/>
                <a:rect l="l" t="t" r="r" b="b"/>
                <a:pathLst>
                  <a:path w="7431151" h="1963166">
                    <a:moveTo>
                      <a:pt x="6464935" y="0"/>
                    </a:moveTo>
                    <a:lnTo>
                      <a:pt x="0" y="0"/>
                    </a:lnTo>
                    <a:lnTo>
                      <a:pt x="837819" y="837565"/>
                    </a:lnTo>
                    <a:cubicBezTo>
                      <a:pt x="877316" y="877062"/>
                      <a:pt x="897636" y="929386"/>
                      <a:pt x="897636" y="981583"/>
                    </a:cubicBezTo>
                    <a:cubicBezTo>
                      <a:pt x="897636" y="1033780"/>
                      <a:pt x="877951" y="1085596"/>
                      <a:pt x="837819" y="1125601"/>
                    </a:cubicBezTo>
                    <a:lnTo>
                      <a:pt x="635" y="1963166"/>
                    </a:lnTo>
                    <a:lnTo>
                      <a:pt x="6464427" y="1963166"/>
                    </a:lnTo>
                    <a:lnTo>
                      <a:pt x="7431151" y="981583"/>
                    </a:lnTo>
                    <a:lnTo>
                      <a:pt x="6464935" y="0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3168872" y="686864"/>
              <a:ext cx="6090623" cy="1154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25"/>
                </a:lnSpc>
                <a:spcBef>
                  <a:spcPct val="0"/>
                </a:spcBef>
              </a:pPr>
              <a:r>
                <a:rPr lang="en-US" sz="1400" b="1" spc="108" dirty="0">
                  <a:solidFill>
                    <a:srgbClr val="FFFFFF"/>
                  </a:solidFill>
                  <a:ea typeface="Open Sauce"/>
                  <a:cs typeface="Open Sauce"/>
                  <a:sym typeface="Open Sauce"/>
                </a:rPr>
                <a:t>First conference in southeast Asia on Sustainable Technologies for Industry 4.0 and Industry 5.0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27508"/>
              <a:ext cx="1306040" cy="9671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30"/>
                </a:lnSpc>
                <a:spcBef>
                  <a:spcPct val="0"/>
                </a:spcBef>
              </a:pPr>
              <a:r>
                <a:rPr lang="en-US" sz="2920" spc="286">
                  <a:solidFill>
                    <a:srgbClr val="231F20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01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259253" y="2793972"/>
            <a:ext cx="4973969" cy="1273606"/>
            <a:chOff x="0" y="0"/>
            <a:chExt cx="9947939" cy="2547212"/>
          </a:xfrm>
        </p:grpSpPr>
        <p:grpSp>
          <p:nvGrpSpPr>
            <p:cNvPr id="21" name="Group 21"/>
            <p:cNvGrpSpPr/>
            <p:nvPr/>
          </p:nvGrpSpPr>
          <p:grpSpPr>
            <a:xfrm>
              <a:off x="1463652" y="0"/>
              <a:ext cx="1552821" cy="2547212"/>
              <a:chOff x="0" y="0"/>
              <a:chExt cx="1451520" cy="238104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-19812"/>
                <a:ext cx="1474216" cy="2444877"/>
              </a:xfrm>
              <a:custGeom>
                <a:avLst/>
                <a:gdLst/>
                <a:ahLst/>
                <a:cxnLst/>
                <a:rect l="l" t="t" r="r" b="b"/>
                <a:pathLst>
                  <a:path w="1474216" h="2444877">
                    <a:moveTo>
                      <a:pt x="1394587" y="1366393"/>
                    </a:moveTo>
                    <a:lnTo>
                      <a:pt x="395351" y="2365883"/>
                    </a:lnTo>
                    <a:cubicBezTo>
                      <a:pt x="315849" y="2444877"/>
                      <a:pt x="186944" y="2444877"/>
                      <a:pt x="107315" y="2365883"/>
                    </a:cubicBezTo>
                    <a:lnTo>
                      <a:pt x="0" y="2258441"/>
                    </a:lnTo>
                    <a:lnTo>
                      <a:pt x="891286" y="1366393"/>
                    </a:lnTo>
                    <a:cubicBezTo>
                      <a:pt x="970788" y="1286891"/>
                      <a:pt x="970788" y="1157859"/>
                      <a:pt x="891286" y="1078357"/>
                    </a:cubicBezTo>
                    <a:lnTo>
                      <a:pt x="0" y="186944"/>
                    </a:lnTo>
                    <a:lnTo>
                      <a:pt x="107442" y="79502"/>
                    </a:lnTo>
                    <a:cubicBezTo>
                      <a:pt x="186944" y="0"/>
                      <a:pt x="315849" y="0"/>
                      <a:pt x="395478" y="79502"/>
                    </a:cubicBezTo>
                    <a:lnTo>
                      <a:pt x="1394714" y="1078357"/>
                    </a:lnTo>
                    <a:cubicBezTo>
                      <a:pt x="1474216" y="1157859"/>
                      <a:pt x="1474216" y="1286891"/>
                      <a:pt x="1394714" y="136639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1650823" y="870381"/>
              <a:ext cx="434420" cy="807220"/>
              <a:chOff x="0" y="0"/>
              <a:chExt cx="406080" cy="75456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-32385"/>
                <a:ext cx="446659" cy="842137"/>
              </a:xfrm>
              <a:custGeom>
                <a:avLst/>
                <a:gdLst/>
                <a:ahLst/>
                <a:cxnLst/>
                <a:rect l="l" t="t" r="r" b="b"/>
                <a:pathLst>
                  <a:path w="446659" h="842137">
                    <a:moveTo>
                      <a:pt x="350393" y="246126"/>
                    </a:moveTo>
                    <a:lnTo>
                      <a:pt x="165354" y="60960"/>
                    </a:lnTo>
                    <a:cubicBezTo>
                      <a:pt x="104394" y="0"/>
                      <a:pt x="0" y="42926"/>
                      <a:pt x="0" y="129413"/>
                    </a:cubicBezTo>
                    <a:lnTo>
                      <a:pt x="0" y="712724"/>
                    </a:lnTo>
                    <a:cubicBezTo>
                      <a:pt x="0" y="799211"/>
                      <a:pt x="104394" y="842137"/>
                      <a:pt x="165354" y="781177"/>
                    </a:cubicBezTo>
                    <a:lnTo>
                      <a:pt x="350393" y="596138"/>
                    </a:lnTo>
                    <a:cubicBezTo>
                      <a:pt x="446659" y="499237"/>
                      <a:pt x="446659" y="342519"/>
                      <a:pt x="350393" y="246126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2059054" y="236466"/>
              <a:ext cx="7888885" cy="2050401"/>
              <a:chOff x="0" y="0"/>
              <a:chExt cx="7374240" cy="191664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7431151" cy="1963166"/>
              </a:xfrm>
              <a:custGeom>
                <a:avLst/>
                <a:gdLst/>
                <a:ahLst/>
                <a:cxnLst/>
                <a:rect l="l" t="t" r="r" b="b"/>
                <a:pathLst>
                  <a:path w="7431151" h="1963166">
                    <a:moveTo>
                      <a:pt x="6464935" y="0"/>
                    </a:moveTo>
                    <a:lnTo>
                      <a:pt x="0" y="0"/>
                    </a:lnTo>
                    <a:lnTo>
                      <a:pt x="837819" y="837565"/>
                    </a:lnTo>
                    <a:cubicBezTo>
                      <a:pt x="877316" y="877062"/>
                      <a:pt x="897636" y="929386"/>
                      <a:pt x="897636" y="981583"/>
                    </a:cubicBezTo>
                    <a:cubicBezTo>
                      <a:pt x="897636" y="1033780"/>
                      <a:pt x="877951" y="1085596"/>
                      <a:pt x="837819" y="1125601"/>
                    </a:cubicBezTo>
                    <a:lnTo>
                      <a:pt x="635" y="1963166"/>
                    </a:lnTo>
                    <a:lnTo>
                      <a:pt x="6464427" y="1963166"/>
                    </a:lnTo>
                    <a:lnTo>
                      <a:pt x="7431151" y="981583"/>
                    </a:lnTo>
                    <a:lnTo>
                      <a:pt x="6464935" y="0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3182102" y="644664"/>
              <a:ext cx="5703669" cy="1538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25"/>
                </a:lnSpc>
                <a:spcBef>
                  <a:spcPct val="0"/>
                </a:spcBef>
              </a:pPr>
              <a:r>
                <a:rPr lang="en-US" sz="1400" b="1" spc="108" dirty="0">
                  <a:solidFill>
                    <a:srgbClr val="FFFFFF"/>
                  </a:solidFill>
                  <a:ea typeface="Open Sauce"/>
                  <a:cs typeface="Open Sauce"/>
                  <a:sym typeface="Open Sauce"/>
                </a:rPr>
                <a:t>All the papers of our previous editions are included in the IEEE </a:t>
              </a:r>
              <a:r>
                <a:rPr lang="en-US" sz="1400" b="1" spc="108" dirty="0" err="1">
                  <a:solidFill>
                    <a:srgbClr val="FFFFFF"/>
                  </a:solidFill>
                  <a:ea typeface="Open Sauce"/>
                  <a:cs typeface="Open Sauce"/>
                  <a:sym typeface="Open Sauce"/>
                </a:rPr>
                <a:t>xplore</a:t>
              </a:r>
              <a:r>
                <a:rPr lang="en-US" sz="1400" b="1" spc="108" dirty="0">
                  <a:solidFill>
                    <a:srgbClr val="FFFFFF"/>
                  </a:solidFill>
                  <a:ea typeface="Open Sauce"/>
                  <a:cs typeface="Open Sauce"/>
                  <a:sym typeface="Open Sauce"/>
                </a:rPr>
                <a:t> digital library within short period of times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727508"/>
              <a:ext cx="1306040" cy="9671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30"/>
                </a:lnSpc>
                <a:spcBef>
                  <a:spcPct val="0"/>
                </a:spcBef>
              </a:pPr>
              <a:r>
                <a:rPr lang="en-US" sz="2920" spc="286">
                  <a:solidFill>
                    <a:srgbClr val="231F20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03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259253" y="1469566"/>
            <a:ext cx="4925975" cy="1273606"/>
            <a:chOff x="0" y="0"/>
            <a:chExt cx="9851950" cy="2547212"/>
          </a:xfrm>
        </p:grpSpPr>
        <p:grpSp>
          <p:nvGrpSpPr>
            <p:cNvPr id="30" name="Group 30"/>
            <p:cNvGrpSpPr/>
            <p:nvPr/>
          </p:nvGrpSpPr>
          <p:grpSpPr>
            <a:xfrm>
              <a:off x="6992316" y="0"/>
              <a:ext cx="1553591" cy="2547212"/>
              <a:chOff x="0" y="0"/>
              <a:chExt cx="1452240" cy="238104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-19685" y="-19812"/>
                <a:ext cx="1474216" cy="2444877"/>
              </a:xfrm>
              <a:custGeom>
                <a:avLst/>
                <a:gdLst/>
                <a:ahLst/>
                <a:cxnLst/>
                <a:rect l="l" t="t" r="r" b="b"/>
                <a:pathLst>
                  <a:path w="1474216" h="2444877">
                    <a:moveTo>
                      <a:pt x="78994" y="1078484"/>
                    </a:moveTo>
                    <a:lnTo>
                      <a:pt x="1078611" y="78994"/>
                    </a:lnTo>
                    <a:cubicBezTo>
                      <a:pt x="1158240" y="0"/>
                      <a:pt x="1287145" y="0"/>
                      <a:pt x="1366774" y="78994"/>
                    </a:cubicBezTo>
                    <a:lnTo>
                      <a:pt x="1474216" y="186436"/>
                    </a:lnTo>
                    <a:lnTo>
                      <a:pt x="582549" y="1078484"/>
                    </a:lnTo>
                    <a:cubicBezTo>
                      <a:pt x="502920" y="1157986"/>
                      <a:pt x="502920" y="1287018"/>
                      <a:pt x="582549" y="1366520"/>
                    </a:cubicBezTo>
                    <a:lnTo>
                      <a:pt x="1474216" y="2257933"/>
                    </a:lnTo>
                    <a:lnTo>
                      <a:pt x="1366774" y="2365375"/>
                    </a:lnTo>
                    <a:cubicBezTo>
                      <a:pt x="1287145" y="2444877"/>
                      <a:pt x="1158240" y="2444877"/>
                      <a:pt x="1078611" y="2365375"/>
                    </a:cubicBezTo>
                    <a:lnTo>
                      <a:pt x="78994" y="1366012"/>
                    </a:lnTo>
                    <a:cubicBezTo>
                      <a:pt x="0" y="1286510"/>
                      <a:pt x="0" y="1158113"/>
                      <a:pt x="78994" y="107848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7908911" y="870381"/>
              <a:ext cx="434420" cy="807220"/>
              <a:chOff x="0" y="0"/>
              <a:chExt cx="406080" cy="75456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-24257" y="-32385"/>
                <a:ext cx="447294" cy="842264"/>
              </a:xfrm>
              <a:custGeom>
                <a:avLst/>
                <a:gdLst/>
                <a:ahLst/>
                <a:cxnLst/>
                <a:rect l="l" t="t" r="r" b="b"/>
                <a:pathLst>
                  <a:path w="447294" h="842264">
                    <a:moveTo>
                      <a:pt x="96901" y="596138"/>
                    </a:moveTo>
                    <a:lnTo>
                      <a:pt x="281940" y="781304"/>
                    </a:lnTo>
                    <a:cubicBezTo>
                      <a:pt x="342900" y="842264"/>
                      <a:pt x="447294" y="799338"/>
                      <a:pt x="447294" y="712851"/>
                    </a:cubicBezTo>
                    <a:lnTo>
                      <a:pt x="447294" y="129413"/>
                    </a:lnTo>
                    <a:cubicBezTo>
                      <a:pt x="447294" y="42926"/>
                      <a:pt x="342900" y="0"/>
                      <a:pt x="281940" y="60960"/>
                    </a:cubicBezTo>
                    <a:lnTo>
                      <a:pt x="96901" y="246126"/>
                    </a:lnTo>
                    <a:cubicBezTo>
                      <a:pt x="0" y="343027"/>
                      <a:pt x="0" y="499237"/>
                      <a:pt x="96901" y="59613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0" y="236466"/>
              <a:ext cx="7891966" cy="2050401"/>
              <a:chOff x="0" y="0"/>
              <a:chExt cx="7377120" cy="191664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434580" cy="1963166"/>
              </a:xfrm>
              <a:custGeom>
                <a:avLst/>
                <a:gdLst/>
                <a:ahLst/>
                <a:cxnLst/>
                <a:rect l="l" t="t" r="r" b="b"/>
                <a:pathLst>
                  <a:path w="7434580" h="1963166">
                    <a:moveTo>
                      <a:pt x="967105" y="1963166"/>
                    </a:moveTo>
                    <a:lnTo>
                      <a:pt x="7434580" y="1963166"/>
                    </a:lnTo>
                    <a:lnTo>
                      <a:pt x="6596380" y="1125601"/>
                    </a:lnTo>
                    <a:cubicBezTo>
                      <a:pt x="6556883" y="1086104"/>
                      <a:pt x="6536563" y="1033780"/>
                      <a:pt x="6536563" y="981583"/>
                    </a:cubicBezTo>
                    <a:cubicBezTo>
                      <a:pt x="6536563" y="929386"/>
                      <a:pt x="6556375" y="877570"/>
                      <a:pt x="6596380" y="837565"/>
                    </a:cubicBezTo>
                    <a:lnTo>
                      <a:pt x="7434072" y="0"/>
                    </a:lnTo>
                    <a:lnTo>
                      <a:pt x="967105" y="0"/>
                    </a:lnTo>
                    <a:lnTo>
                      <a:pt x="0" y="980948"/>
                    </a:lnTo>
                    <a:lnTo>
                      <a:pt x="967105" y="1963039"/>
                    </a:ln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8545908" y="693156"/>
              <a:ext cx="1306042" cy="9671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30"/>
                </a:lnSpc>
                <a:spcBef>
                  <a:spcPct val="0"/>
                </a:spcBef>
              </a:pPr>
              <a:r>
                <a:rPr lang="en-US" sz="2920" spc="286">
                  <a:solidFill>
                    <a:srgbClr val="231F20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02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09836" y="686864"/>
              <a:ext cx="6067176" cy="1154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525"/>
                </a:lnSpc>
                <a:spcBef>
                  <a:spcPct val="0"/>
                </a:spcBef>
              </a:pPr>
              <a:r>
                <a:rPr lang="en-US" sz="1400" b="1" spc="108" dirty="0">
                  <a:solidFill>
                    <a:srgbClr val="FFFFFF"/>
                  </a:solidFill>
                  <a:ea typeface="Open Sauce"/>
                  <a:cs typeface="Open Sauce"/>
                  <a:sym typeface="Open Sauce"/>
                </a:rPr>
                <a:t> Only conference in Bangladesh, which is technically sponsored by the central IEEE Computer Society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7803407" y="4118378"/>
            <a:ext cx="776795" cy="1273606"/>
            <a:chOff x="0" y="0"/>
            <a:chExt cx="1452240" cy="2381040"/>
          </a:xfrm>
        </p:grpSpPr>
        <p:sp>
          <p:nvSpPr>
            <p:cNvPr id="39" name="Freeform 39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8261704" y="4553568"/>
            <a:ext cx="217210" cy="403610"/>
            <a:chOff x="0" y="0"/>
            <a:chExt cx="406080" cy="754560"/>
          </a:xfrm>
        </p:grpSpPr>
        <p:sp>
          <p:nvSpPr>
            <p:cNvPr id="41" name="Freeform 41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4307249" y="4236611"/>
            <a:ext cx="3945983" cy="1025201"/>
            <a:chOff x="0" y="0"/>
            <a:chExt cx="7377120" cy="191664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8580202" y="4441143"/>
            <a:ext cx="653021" cy="48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0"/>
              </a:lnSpc>
              <a:spcBef>
                <a:spcPct val="0"/>
              </a:spcBef>
            </a:pPr>
            <a:r>
              <a:rPr lang="en-US" sz="2920" spc="286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617152" y="4441143"/>
            <a:ext cx="315039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25"/>
              </a:lnSpc>
              <a:spcBef>
                <a:spcPct val="0"/>
              </a:spcBef>
            </a:pPr>
            <a:r>
              <a:rPr lang="en-US" sz="1400" b="1" spc="108" dirty="0">
                <a:solidFill>
                  <a:srgbClr val="FFFFFF"/>
                </a:solidFill>
                <a:ea typeface="Open Sauce"/>
                <a:cs typeface="Open Sauce"/>
                <a:sym typeface="Open Sauce"/>
              </a:rPr>
              <a:t>From the very first edition, all the accepted papers are included in the Scopus and other renowned databases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4608445" y="5493584"/>
            <a:ext cx="776411" cy="1273606"/>
            <a:chOff x="0" y="0"/>
            <a:chExt cx="1451520" cy="2381040"/>
          </a:xfrm>
        </p:grpSpPr>
        <p:sp>
          <p:nvSpPr>
            <p:cNvPr id="47" name="Freeform 47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4702030" y="5928774"/>
            <a:ext cx="217210" cy="403610"/>
            <a:chOff x="0" y="0"/>
            <a:chExt cx="406080" cy="754560"/>
          </a:xfrm>
        </p:grpSpPr>
        <p:sp>
          <p:nvSpPr>
            <p:cNvPr id="49" name="Freeform 49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4906145" y="5611817"/>
            <a:ext cx="3944443" cy="1025201"/>
            <a:chOff x="0" y="0"/>
            <a:chExt cx="7374240" cy="191664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52" name="TextBox 52"/>
          <p:cNvSpPr txBox="1"/>
          <p:nvPr/>
        </p:nvSpPr>
        <p:spPr>
          <a:xfrm>
            <a:off x="5461055" y="5731658"/>
            <a:ext cx="3119147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25"/>
              </a:lnSpc>
              <a:spcBef>
                <a:spcPct val="0"/>
              </a:spcBef>
            </a:pPr>
            <a:r>
              <a:rPr lang="en-US" sz="1400" b="1" spc="108" dirty="0">
                <a:solidFill>
                  <a:srgbClr val="FFFFFF"/>
                </a:solidFill>
                <a:ea typeface="Open Sauce"/>
                <a:cs typeface="Open Sauce"/>
                <a:sym typeface="Open Sauce"/>
              </a:rPr>
              <a:t>In our last edition (STI 2023), Seven (7) academic and industry experts where one was IEEE fellow have joined us as keynote speakers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876619" y="5833524"/>
            <a:ext cx="653021" cy="48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0"/>
              </a:lnSpc>
              <a:spcBef>
                <a:spcPct val="0"/>
              </a:spcBef>
            </a:pPr>
            <a:r>
              <a:rPr lang="en-US" sz="2920" spc="286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-1028700" y="-372146"/>
            <a:ext cx="2057400" cy="7533267"/>
            <a:chOff x="0" y="0"/>
            <a:chExt cx="812800" cy="2976105"/>
          </a:xfrm>
        </p:grpSpPr>
        <p:sp>
          <p:nvSpPr>
            <p:cNvPr id="3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sp>
        <p:nvSpPr>
          <p:cNvPr id="5" name="Freeform 8"/>
          <p:cNvSpPr/>
          <p:nvPr/>
        </p:nvSpPr>
        <p:spPr>
          <a:xfrm>
            <a:off x="10465944" y="5798542"/>
            <a:ext cx="2537714" cy="1388821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36"/>
          <p:cNvSpPr txBox="1"/>
          <p:nvPr/>
        </p:nvSpPr>
        <p:spPr>
          <a:xfrm>
            <a:off x="1269268" y="336810"/>
            <a:ext cx="9987193" cy="1308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05"/>
              </a:lnSpc>
              <a:spcBef>
                <a:spcPct val="0"/>
              </a:spcBef>
            </a:pPr>
            <a:r>
              <a:rPr lang="en-US" sz="3845" spc="377" dirty="0">
                <a:solidFill>
                  <a:srgbClr val="231F2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dec Pro ExtraBold"/>
              </a:rPr>
              <a:t>Benefits of Participating in STI-2024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84508" y="2240280"/>
            <a:ext cx="3729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Knowledge Enhancement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to Cutting-Edge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Workshops and Tutorials</a:t>
            </a:r>
          </a:p>
        </p:txBody>
      </p:sp>
      <p:grpSp>
        <p:nvGrpSpPr>
          <p:cNvPr id="9" name="Group 7"/>
          <p:cNvGrpSpPr/>
          <p:nvPr/>
        </p:nvGrpSpPr>
        <p:grpSpPr>
          <a:xfrm>
            <a:off x="6064250" y="2466827"/>
            <a:ext cx="31750" cy="3091515"/>
            <a:chOff x="0" y="0"/>
            <a:chExt cx="12543" cy="1221339"/>
          </a:xfrm>
        </p:grpSpPr>
        <p:sp>
          <p:nvSpPr>
            <p:cNvPr id="10" name="Freeform 8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1" name="TextBox 9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84508" y="3663614"/>
            <a:ext cx="3729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Networking Opportunities: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Meet Industry Leaders and Experts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Collaboration and Partnerships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84508" y="5081289"/>
            <a:ext cx="3729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Professional Development: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Presentation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Recognition and Awards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46290" y="2343916"/>
            <a:ext cx="3729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Exposure and Visibility: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Publication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Showcase Innovations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46290" y="3767250"/>
            <a:ext cx="3729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Industry 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About Industry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Influence Future Directions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46290" y="5184925"/>
            <a:ext cx="3729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Personal Growth: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Inspirational Keynotes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Global Perspective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6"/>
          <p:cNvSpPr txBox="1"/>
          <p:nvPr/>
        </p:nvSpPr>
        <p:spPr>
          <a:xfrm>
            <a:off x="808258" y="394595"/>
            <a:ext cx="9987193" cy="629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05"/>
              </a:lnSpc>
              <a:spcBef>
                <a:spcPct val="0"/>
              </a:spcBef>
            </a:pPr>
            <a:r>
              <a:rPr lang="en-US" sz="3845" spc="377" dirty="0">
                <a:solidFill>
                  <a:srgbClr val="231F2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odec Pro ExtraBold"/>
              </a:rPr>
              <a:t>Details of Earlier Iterations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08662" y="1701276"/>
          <a:ext cx="10909341" cy="459171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94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7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7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01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Number of submitted Papers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Technical Co-Sponsor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Website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46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STI-2019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IEEE Bangladesh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hlinkClick r:id="rId2"/>
                        </a:rPr>
                        <a:t>https://fse.green.edu.bd/sti-2019/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46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STI-2020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615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IEEE Computer Society, IEEE Computer Society(Bangladesh Chapter)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hlinkClick r:id="rId3"/>
                        </a:rPr>
                        <a:t>https://fse.green.edu.bd/sti-2020/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46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STI-2021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IEEE Advancing Technology for Humanity, IEEE Computer Society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hlinkClick r:id="rId4"/>
                        </a:rPr>
                        <a:t>https://fse.green.edu.bd/sti-2021/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546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STI-2022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IEEE Advancing Technology for Humanity, IEEE Computer Society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hlinkClick r:id="rId5"/>
                        </a:rPr>
                        <a:t>https://fse.green.edu.bd/sti-2022/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546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STI-2023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IEEE Advancing Technology for Humanity, IEEE Computer Society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hlinkClick r:id="rId6"/>
                        </a:rPr>
                        <a:t>https://sti.green.edu.bd/2023/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-1028700" y="-372146"/>
            <a:ext cx="2057400" cy="7533267"/>
            <a:chOff x="0" y="0"/>
            <a:chExt cx="812800" cy="2976105"/>
          </a:xfrm>
        </p:grpSpPr>
        <p:sp>
          <p:nvSpPr>
            <p:cNvPr id="3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</a:pPr>
              <a:endParaRPr sz="120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99" y="437041"/>
            <a:ext cx="10030669" cy="5983918"/>
          </a:xfrm>
          <a:prstGeom prst="rect">
            <a:avLst/>
          </a:prstGeom>
        </p:spPr>
      </p:pic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7226711" y="914398"/>
          <a:ext cx="3991895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2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3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SL.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Year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Total number of Citations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1051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2020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615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2021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2023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120</TotalTime>
  <Words>1161</Words>
  <Application>Microsoft Office PowerPoint</Application>
  <PresentationFormat>Widescreen</PresentationFormat>
  <Paragraphs>217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Cascadia Mono SemiBold</vt:lpstr>
      <vt:lpstr>Codec Pro ExtraBold</vt:lpstr>
      <vt:lpstr>Open Sauce</vt:lpstr>
      <vt:lpstr>Open Sauce 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Jannatul Arafat Sabrin</dc:creator>
  <cp:lastModifiedBy>Jannatul Arafat Sabrin</cp:lastModifiedBy>
  <cp:revision>17</cp:revision>
  <dcterms:created xsi:type="dcterms:W3CDTF">2024-07-07T05:36:00Z</dcterms:created>
  <dcterms:modified xsi:type="dcterms:W3CDTF">2024-07-16T05:57:08Z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4194C2D071E6487CA73F59A77F704F4B_12</vt:lpwstr>
  </property>
  <property fmtid="{D5CDD505-2E9C-101B-9397-08002B2CF9AE}" pid="3" name="KSOProductBuildVer">
    <vt:lpwstr>1033-12.2.0.17153</vt:lpwstr>
  </property>
</Properties>
</file>